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87" r:id="rId4"/>
    <p:sldId id="269" r:id="rId5"/>
    <p:sldId id="283" r:id="rId6"/>
    <p:sldId id="285" r:id="rId7"/>
    <p:sldId id="258" r:id="rId8"/>
    <p:sldId id="288" r:id="rId9"/>
    <p:sldId id="289" r:id="rId10"/>
    <p:sldId id="290" r:id="rId11"/>
    <p:sldId id="291" r:id="rId12"/>
    <p:sldId id="609" r:id="rId13"/>
    <p:sldId id="610" r:id="rId14"/>
    <p:sldId id="642" r:id="rId15"/>
    <p:sldId id="644" r:id="rId16"/>
    <p:sldId id="645" r:id="rId17"/>
    <p:sldId id="647" r:id="rId18"/>
    <p:sldId id="646" r:id="rId19"/>
    <p:sldId id="649" r:id="rId20"/>
    <p:sldId id="623" r:id="rId21"/>
    <p:sldId id="616" r:id="rId22"/>
    <p:sldId id="641" r:id="rId23"/>
    <p:sldId id="637" r:id="rId24"/>
    <p:sldId id="638" r:id="rId25"/>
    <p:sldId id="639" r:id="rId26"/>
    <p:sldId id="267" r:id="rId27"/>
    <p:sldId id="257" r:id="rId28"/>
    <p:sldId id="261" r:id="rId29"/>
    <p:sldId id="654" r:id="rId30"/>
    <p:sldId id="652" r:id="rId31"/>
    <p:sldId id="653" r:id="rId32"/>
    <p:sldId id="656" r:id="rId33"/>
    <p:sldId id="650" r:id="rId34"/>
    <p:sldId id="657" r:id="rId35"/>
    <p:sldId id="266" r:id="rId36"/>
    <p:sldId id="612" r:id="rId37"/>
    <p:sldId id="632" r:id="rId38"/>
    <p:sldId id="634" r:id="rId39"/>
    <p:sldId id="636" r:id="rId40"/>
    <p:sldId id="64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37"/>
    <a:srgbClr val="881817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5925" autoAdjust="0"/>
  </p:normalViewPr>
  <p:slideViewPr>
    <p:cSldViewPr snapToGrid="0" snapToObjects="1">
      <p:cViewPr varScale="1">
        <p:scale>
          <a:sx n="95" d="100"/>
          <a:sy n="95" d="100"/>
        </p:scale>
        <p:origin x="15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7CECA-602F-4AA9-A265-3310A95D1FB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B460D-C388-4BFB-AA78-12E9FDED3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7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3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99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2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a semantically hierarchical common space to account for the granularity of different modalities and employ the Noise Contrastive Estimation (NCE) to train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99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2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 and P are image width and patch width resp.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E2A3-2961-48C3-97C2-1B1A525B5C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56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64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83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34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7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RNN takes a word processes it and outputs a hidden state h0.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Next step is for next word x1 and we get the hidden state h0 we had from 1</a:t>
            </a:r>
            <a:r>
              <a:rPr lang="en-US" baseline="30000" dirty="0">
                <a:sym typeface="Wingdings" panose="05000000000000000000" pitchFamily="2" charset="2"/>
              </a:rPr>
              <a:t>st</a:t>
            </a:r>
            <a:r>
              <a:rPr lang="en-US" dirty="0">
                <a:sym typeface="Wingdings" panose="05000000000000000000" pitchFamily="2" charset="2"/>
              </a:rPr>
              <a:t> step. We get next hidden state h1.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We repeat this until we have processed the entire sequence.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9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paper proposes a method to automatically generate far-field power patterns that meet desired performance criteria like beam directions, null locations, sidelobe levels, etc. This is useful as input for electromagnetic inversion algorithms that synthesize radiating structures.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Typically, the user provides the full desired power pattern, but it's more common to just have some performance specs. So, the goal is to convert those specs into a full power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using a neural network approach to automatically convert common antenna performance criteria into a full power pattern, which enables the use of inversion algorithms for radiating structure synthesis.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0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Proposes a new deep learning based approach for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metasurface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design that goes directly from desired far-field specifications to required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metasurface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properties.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Develops a neural network architecture that takes far-field criteria as input and outputs equivalent source arrays to meet the specs.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20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Proposes a new deep learning based approach for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metasurface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design that goes directly from desired far-field specifications to required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metasurface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properties.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Develops a neural network architecture that takes far-field criteria as input and outputs equivalent source arrays to meet the specs.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5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22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Vectorization: shaping tensor into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ADA23-38E2-43B4-86BD-2DFD2D4661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d67c5a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d67c5a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Before Transformers, Computer Vision had CNNs, Natural Language Processing had RNNs (+LSTMs), Likewise, Speech, Translation, and RL, they all had their own architecture.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note that: because transformers are applicable to all domains it facilitates multimodality better than previous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3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contextualization?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treat </a:t>
            </a:r>
            <a:r>
              <a:rPr lang="en-US" dirty="0" err="1"/>
              <a:t>q,k,v</a:t>
            </a:r>
            <a:r>
              <a:rPr lang="en-US" dirty="0"/>
              <a:t> (generated tokens) as some vector or say weight representing a numerical value and perform dot product.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26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0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8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0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91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DDB2-5F65-7F43-A7EF-90F87641C2B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jpg"/><Relationship Id="rId7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jp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openxmlformats.org/officeDocument/2006/relationships/image" Target="../media/image1.emf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59" y="57133"/>
            <a:ext cx="3327341" cy="1081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9E3184-9F96-4267-7BC4-10C5B7B97DF9}"/>
              </a:ext>
            </a:extLst>
          </p:cNvPr>
          <p:cNvSpPr txBox="1"/>
          <p:nvPr/>
        </p:nvSpPr>
        <p:spPr>
          <a:xfrm>
            <a:off x="1139483" y="1218379"/>
            <a:ext cx="7413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3737"/>
                </a:solidFill>
                <a:latin typeface="+mj-lt"/>
              </a:rPr>
              <a:t>Multimodal Fusion in Transformer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87350-881A-1147-8D30-66F8BFAB5A6A}"/>
              </a:ext>
            </a:extLst>
          </p:cNvPr>
          <p:cNvSpPr txBox="1"/>
          <p:nvPr/>
        </p:nvSpPr>
        <p:spPr>
          <a:xfrm>
            <a:off x="1033976" y="2541818"/>
            <a:ext cx="7033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9000" algn="ctr"/>
            <a:r>
              <a:rPr lang="en-US" sz="2400" b="0" i="0" u="none" strike="noStrike" baseline="0" dirty="0">
                <a:latin typeface="Gill Sans MT" panose="020B0502020104020203" pitchFamily="34" charset="0"/>
              </a:rPr>
              <a:t>By: Alan Devkota</a:t>
            </a:r>
          </a:p>
          <a:p>
            <a:pPr marR="19000" algn="ctr"/>
            <a:r>
              <a:rPr lang="en-US" sz="2400" dirty="0">
                <a:latin typeface="Gill Sans MT" panose="020B0502020104020203" pitchFamily="34" charset="0"/>
              </a:rPr>
              <a:t>Advisor: Dr. Xin Fu</a:t>
            </a:r>
            <a:endParaRPr lang="en-US" sz="2400" b="0" i="0" u="none" strike="noStrike" baseline="0" dirty="0">
              <a:latin typeface="Gill Sans MT" panose="020B0502020104020203" pitchFamily="34" charset="0"/>
            </a:endParaRPr>
          </a:p>
          <a:p>
            <a:pPr marR="19000" algn="ctr"/>
            <a:r>
              <a:rPr lang="en-US" sz="2400" b="1" i="0" u="none" strike="noStrike" baseline="0" dirty="0">
                <a:latin typeface="Gill Sans MT" panose="020B0502020104020203" pitchFamily="34" charset="0"/>
              </a:rPr>
              <a:t>ECE 6011_23</a:t>
            </a:r>
            <a:r>
              <a:rPr lang="en-US" sz="2400" b="1" dirty="0">
                <a:latin typeface="Gill Sans MT" panose="020B0502020104020203" pitchFamily="34" charset="0"/>
              </a:rPr>
              <a:t>545</a:t>
            </a:r>
            <a:endParaRPr lang="en-US" sz="2400" b="1" i="0" u="none" strike="noStrike" baseline="0" dirty="0">
              <a:latin typeface="Gill Sans MT" panose="020B0502020104020203" pitchFamily="34" charset="0"/>
            </a:endParaRPr>
          </a:p>
          <a:p>
            <a:pPr marR="19000" algn="ctr"/>
            <a:r>
              <a:rPr lang="en-US" sz="2400" b="0" i="0" u="none" strike="noStrike" baseline="0" dirty="0">
                <a:latin typeface="Gill Sans MT" panose="020B0502020104020203" pitchFamily="34" charset="0"/>
              </a:rPr>
              <a:t>Sept 29,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48DB5D-760A-3730-B40C-E609CB82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525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771A41F-A0BD-ABF6-3193-961D8742C61B}"/>
              </a:ext>
            </a:extLst>
          </p:cNvPr>
          <p:cNvSpPr txBox="1"/>
          <p:nvPr/>
        </p:nvSpPr>
        <p:spPr>
          <a:xfrm>
            <a:off x="1637106" y="5064765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ECE, University of Houston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Houston, TX, USA</a:t>
            </a:r>
          </a:p>
        </p:txBody>
      </p:sp>
    </p:spTree>
    <p:extLst>
      <p:ext uri="{BB962C8B-B14F-4D97-AF65-F5344CB8AC3E}">
        <p14:creationId xmlns:p14="http://schemas.microsoft.com/office/powerpoint/2010/main" val="66745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Attention - Intuition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103749" y="912260"/>
            <a:ext cx="4176151" cy="4599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to retrieval from databases: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= a query we wish to run on a database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= the keys to search on in the database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values corresponding to each key in the database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Intuition – each token “searches the database” for tokens related to it.</a:t>
            </a:r>
          </a:p>
          <a:p>
            <a:pPr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4B9DC-B487-E24F-3A28-4E3D79CF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175" y="740643"/>
            <a:ext cx="4860135" cy="3659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D7204F-12C1-3816-845F-001ED0BA7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65" y="4423887"/>
            <a:ext cx="1756147" cy="2350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206A3C-66CC-9F07-6827-463DABC12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117" y="4702519"/>
            <a:ext cx="3303134" cy="724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8ECB0-2A1A-00DC-ECCA-89A61CF1D833}"/>
              </a:ext>
            </a:extLst>
          </p:cNvPr>
          <p:cNvSpPr txBox="1"/>
          <p:nvPr/>
        </p:nvSpPr>
        <p:spPr>
          <a:xfrm>
            <a:off x="5751036" y="5425480"/>
            <a:ext cx="1327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rgbClr val="333333"/>
                </a:solidFill>
                <a:latin typeface="Quicksand"/>
              </a:rPr>
              <a:t>QUERY </a:t>
            </a:r>
            <a:r>
              <a:rPr lang="en-US" cap="all" dirty="0">
                <a:solidFill>
                  <a:srgbClr val="333333"/>
                </a:solidFill>
                <a:latin typeface="Quicksand"/>
                <a:sym typeface="Wingdings" panose="05000000000000000000" pitchFamily="2" charset="2"/>
              </a:rPr>
              <a:t> </a:t>
            </a:r>
            <a:r>
              <a:rPr lang="en-US" cap="all" dirty="0">
                <a:solidFill>
                  <a:srgbClr val="333333"/>
                </a:solidFill>
                <a:latin typeface="Quicksand"/>
              </a:rPr>
              <a:t>Q </a:t>
            </a:r>
          </a:p>
          <a:p>
            <a:r>
              <a:rPr lang="en-US" cap="all" dirty="0">
                <a:solidFill>
                  <a:srgbClr val="333333"/>
                </a:solidFill>
                <a:latin typeface="Quicksand"/>
              </a:rPr>
              <a:t>VALUE </a:t>
            </a:r>
            <a:r>
              <a:rPr lang="en-US" cap="all" dirty="0">
                <a:solidFill>
                  <a:srgbClr val="333333"/>
                </a:solidFill>
                <a:latin typeface="Quicksand"/>
                <a:sym typeface="Wingdings" panose="05000000000000000000" pitchFamily="2" charset="2"/>
              </a:rPr>
              <a:t> V</a:t>
            </a:r>
            <a:r>
              <a:rPr lang="en-US" cap="all" dirty="0">
                <a:solidFill>
                  <a:srgbClr val="333333"/>
                </a:solidFill>
                <a:latin typeface="Quicksand"/>
              </a:rPr>
              <a:t> </a:t>
            </a:r>
          </a:p>
          <a:p>
            <a:r>
              <a:rPr lang="en-US" cap="all" dirty="0">
                <a:solidFill>
                  <a:srgbClr val="333333"/>
                </a:solidFill>
                <a:latin typeface="Quicksand"/>
              </a:rPr>
              <a:t>KEY </a:t>
            </a:r>
            <a:r>
              <a:rPr lang="en-US" cap="all" dirty="0">
                <a:solidFill>
                  <a:srgbClr val="333333"/>
                </a:solidFill>
                <a:latin typeface="Quicksand"/>
                <a:sym typeface="Wingdings" panose="05000000000000000000" pitchFamily="2" charset="2"/>
              </a:rPr>
              <a:t> K</a:t>
            </a:r>
            <a:endParaRPr lang="en-US" cap="all" dirty="0">
              <a:solidFill>
                <a:srgbClr val="333333"/>
              </a:solidFill>
              <a:latin typeface="Quicksand"/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9BD4B-86C8-DC78-62E8-71509A7A5C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0585"/>
          <a:stretch/>
        </p:blipFill>
        <p:spPr>
          <a:xfrm>
            <a:off x="1581556" y="5217204"/>
            <a:ext cx="2411284" cy="15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From Self-Attention to Cross-Attention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103749" y="912260"/>
            <a:ext cx="3814703" cy="5767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Cross-attention is used to gain context from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modality/ input type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 –  gain context from text for image processing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Simply extract the queries, keys matrix from the other modality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768B2C-6185-95EB-9A69-4D18D552A7FB}"/>
              </a:ext>
            </a:extLst>
          </p:cNvPr>
          <p:cNvGrpSpPr/>
          <p:nvPr/>
        </p:nvGrpSpPr>
        <p:grpSpPr>
          <a:xfrm>
            <a:off x="3918452" y="995771"/>
            <a:ext cx="2336098" cy="4199561"/>
            <a:chOff x="3224356" y="995771"/>
            <a:chExt cx="2336098" cy="41995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BFFF86-47CE-3D73-6319-35BD62E7D0BD}"/>
                </a:ext>
              </a:extLst>
            </p:cNvPr>
            <p:cNvGrpSpPr/>
            <p:nvPr/>
          </p:nvGrpSpPr>
          <p:grpSpPr>
            <a:xfrm>
              <a:off x="3224356" y="995771"/>
              <a:ext cx="2336098" cy="3724272"/>
              <a:chOff x="4699702" y="912260"/>
              <a:chExt cx="2336098" cy="37242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4D7204F-12C1-3816-845F-001ED0BA7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9702" y="912260"/>
                <a:ext cx="2336098" cy="3127357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ADC2701-3404-7BAF-415A-4010D8F3532E}"/>
                  </a:ext>
                </a:extLst>
              </p:cNvPr>
              <p:cNvCxnSpPr/>
              <p:nvPr/>
            </p:nvCxnSpPr>
            <p:spPr>
              <a:xfrm>
                <a:off x="5264150" y="3625850"/>
                <a:ext cx="812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27F3439-73D9-F8F9-F8C7-FBC5793D4EA3}"/>
                  </a:ext>
                </a:extLst>
              </p:cNvPr>
              <p:cNvCxnSpPr/>
              <p:nvPr/>
            </p:nvCxnSpPr>
            <p:spPr>
              <a:xfrm>
                <a:off x="5264150" y="3886200"/>
                <a:ext cx="812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D0FE696-593E-C464-F974-2AC00672038C}"/>
                  </a:ext>
                </a:extLst>
              </p:cNvPr>
              <p:cNvCxnSpPr/>
              <p:nvPr/>
            </p:nvCxnSpPr>
            <p:spPr>
              <a:xfrm flipV="1">
                <a:off x="5264150" y="3625850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9B7DF64-A9BF-7D27-E9C7-C9D1A9D4B0E5}"/>
                  </a:ext>
                </a:extLst>
              </p:cNvPr>
              <p:cNvCxnSpPr/>
              <p:nvPr/>
            </p:nvCxnSpPr>
            <p:spPr>
              <a:xfrm flipV="1">
                <a:off x="6076950" y="3622675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862FACE-D8AB-44C2-2B07-2451DB7AFA77}"/>
                  </a:ext>
                </a:extLst>
              </p:cNvPr>
              <p:cNvCxnSpPr/>
              <p:nvPr/>
            </p:nvCxnSpPr>
            <p:spPr>
              <a:xfrm flipV="1">
                <a:off x="6223000" y="3622675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DB2E470-1F9E-BC20-CBBC-6AD603AAA844}"/>
                  </a:ext>
                </a:extLst>
              </p:cNvPr>
              <p:cNvCxnSpPr/>
              <p:nvPr/>
            </p:nvCxnSpPr>
            <p:spPr>
              <a:xfrm flipV="1">
                <a:off x="6470650" y="3625850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06E2CD7-262E-30DC-D5E1-7F312720F306}"/>
                  </a:ext>
                </a:extLst>
              </p:cNvPr>
              <p:cNvCxnSpPr/>
              <p:nvPr/>
            </p:nvCxnSpPr>
            <p:spPr>
              <a:xfrm>
                <a:off x="6223000" y="3625850"/>
                <a:ext cx="24765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6BBBD95-64AA-A537-105F-8C3C32917212}"/>
                  </a:ext>
                </a:extLst>
              </p:cNvPr>
              <p:cNvCxnSpPr/>
              <p:nvPr/>
            </p:nvCxnSpPr>
            <p:spPr>
              <a:xfrm>
                <a:off x="6223000" y="3892550"/>
                <a:ext cx="24765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7A511FE-E4FD-F620-4656-945D79FA32AC}"/>
                  </a:ext>
                </a:extLst>
              </p:cNvPr>
              <p:cNvCxnSpPr/>
              <p:nvPr/>
            </p:nvCxnSpPr>
            <p:spPr>
              <a:xfrm>
                <a:off x="6346825" y="3892550"/>
                <a:ext cx="0" cy="38100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432946B-02BA-5D0E-46BF-744C7BF3B604}"/>
                  </a:ext>
                </a:extLst>
              </p:cNvPr>
              <p:cNvCxnSpPr/>
              <p:nvPr/>
            </p:nvCxnSpPr>
            <p:spPr>
              <a:xfrm>
                <a:off x="5670550" y="3892550"/>
                <a:ext cx="0" cy="38100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E55A-DECB-62E4-2FC7-71A1E5EBECCD}"/>
                  </a:ext>
                </a:extLst>
              </p:cNvPr>
              <p:cNvSpPr txBox="1"/>
              <p:nvPr/>
            </p:nvSpPr>
            <p:spPr>
              <a:xfrm>
                <a:off x="5494338" y="4267200"/>
                <a:ext cx="1165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From Text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F632BE-EF64-6484-A019-11976EA6A3B1}"/>
                </a:ext>
              </a:extLst>
            </p:cNvPr>
            <p:cNvSpPr txBox="1"/>
            <p:nvPr/>
          </p:nvSpPr>
          <p:spPr>
            <a:xfrm>
              <a:off x="3625850" y="4826000"/>
              <a:ext cx="1934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Self-Attention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0E7B4A-0EEE-8A95-8B54-440CC5DD8835}"/>
              </a:ext>
            </a:extLst>
          </p:cNvPr>
          <p:cNvGrpSpPr/>
          <p:nvPr/>
        </p:nvGrpSpPr>
        <p:grpSpPr>
          <a:xfrm>
            <a:off x="6493910" y="992180"/>
            <a:ext cx="2496764" cy="4203152"/>
            <a:chOff x="6155063" y="995771"/>
            <a:chExt cx="2496764" cy="42031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0608FA3-9C1E-8419-DE01-D38523E3A3F7}"/>
                </a:ext>
              </a:extLst>
            </p:cNvPr>
            <p:cNvGrpSpPr/>
            <p:nvPr/>
          </p:nvGrpSpPr>
          <p:grpSpPr>
            <a:xfrm>
              <a:off x="6155063" y="995771"/>
              <a:ext cx="2417763" cy="3662951"/>
              <a:chOff x="4618037" y="912260"/>
              <a:chExt cx="2417763" cy="366295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4802442-11AE-4CA9-9398-D1A5C0B8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9702" y="912260"/>
                <a:ext cx="2336098" cy="3127357"/>
              </a:xfrm>
              <a:prstGeom prst="rect">
                <a:avLst/>
              </a:prstGeom>
            </p:spPr>
          </p:pic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2F2CE1-CFB0-5B1F-C0E5-EE4285E18AE3}"/>
                  </a:ext>
                </a:extLst>
              </p:cNvPr>
              <p:cNvCxnSpPr/>
              <p:nvPr/>
            </p:nvCxnSpPr>
            <p:spPr>
              <a:xfrm>
                <a:off x="5264150" y="3625850"/>
                <a:ext cx="812800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26FE635-E5A4-C38A-F95D-02396C8B54F9}"/>
                  </a:ext>
                </a:extLst>
              </p:cNvPr>
              <p:cNvCxnSpPr/>
              <p:nvPr/>
            </p:nvCxnSpPr>
            <p:spPr>
              <a:xfrm>
                <a:off x="5264150" y="3886200"/>
                <a:ext cx="812800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4A9B510-36F1-4B52-0A7D-3B35803A2593}"/>
                  </a:ext>
                </a:extLst>
              </p:cNvPr>
              <p:cNvCxnSpPr/>
              <p:nvPr/>
            </p:nvCxnSpPr>
            <p:spPr>
              <a:xfrm flipV="1">
                <a:off x="5264150" y="3625850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8D6E2BD-E944-AA62-9A89-506CF0AF1E1B}"/>
                  </a:ext>
                </a:extLst>
              </p:cNvPr>
              <p:cNvCxnSpPr/>
              <p:nvPr/>
            </p:nvCxnSpPr>
            <p:spPr>
              <a:xfrm flipV="1">
                <a:off x="6076950" y="3622675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0992A0B-0245-8ACA-DD74-914E8F0630FF}"/>
                  </a:ext>
                </a:extLst>
              </p:cNvPr>
              <p:cNvCxnSpPr/>
              <p:nvPr/>
            </p:nvCxnSpPr>
            <p:spPr>
              <a:xfrm flipV="1">
                <a:off x="6223000" y="3622675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090BE33-719F-701C-3C0D-8F0766538EBD}"/>
                  </a:ext>
                </a:extLst>
              </p:cNvPr>
              <p:cNvCxnSpPr/>
              <p:nvPr/>
            </p:nvCxnSpPr>
            <p:spPr>
              <a:xfrm flipV="1">
                <a:off x="6470650" y="3625850"/>
                <a:ext cx="0" cy="2603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CE5D857-4F58-5CB7-18D7-F33DCBC2A489}"/>
                  </a:ext>
                </a:extLst>
              </p:cNvPr>
              <p:cNvCxnSpPr/>
              <p:nvPr/>
            </p:nvCxnSpPr>
            <p:spPr>
              <a:xfrm>
                <a:off x="6223000" y="3625850"/>
                <a:ext cx="24765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4C96068-70B8-062D-F0E9-D643ACA9598F}"/>
                  </a:ext>
                </a:extLst>
              </p:cNvPr>
              <p:cNvCxnSpPr/>
              <p:nvPr/>
            </p:nvCxnSpPr>
            <p:spPr>
              <a:xfrm>
                <a:off x="6223000" y="3892550"/>
                <a:ext cx="24765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DEA79E6-91BB-277A-3A1F-004AA49C24FF}"/>
                  </a:ext>
                </a:extLst>
              </p:cNvPr>
              <p:cNvCxnSpPr/>
              <p:nvPr/>
            </p:nvCxnSpPr>
            <p:spPr>
              <a:xfrm>
                <a:off x="6346825" y="3892550"/>
                <a:ext cx="0" cy="38100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33BBCA-F725-D04A-9AA1-E00D5145E0B4}"/>
                  </a:ext>
                </a:extLst>
              </p:cNvPr>
              <p:cNvCxnSpPr/>
              <p:nvPr/>
            </p:nvCxnSpPr>
            <p:spPr>
              <a:xfrm>
                <a:off x="5670550" y="3892550"/>
                <a:ext cx="0" cy="381000"/>
              </a:xfrm>
              <a:prstGeom prst="straightConnector1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56FDE1-19AE-DD19-E08D-E9D04B1D4A30}"/>
                  </a:ext>
                </a:extLst>
              </p:cNvPr>
              <p:cNvSpPr txBox="1"/>
              <p:nvPr/>
            </p:nvSpPr>
            <p:spPr>
              <a:xfrm>
                <a:off x="4618037" y="4205879"/>
                <a:ext cx="1490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From Image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7AA986-F91E-A7F0-89F6-70C8E5F33CFB}"/>
                </a:ext>
              </a:extLst>
            </p:cNvPr>
            <p:cNvSpPr txBox="1"/>
            <p:nvPr/>
          </p:nvSpPr>
          <p:spPr>
            <a:xfrm>
              <a:off x="7486604" y="4311252"/>
              <a:ext cx="116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From Text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8C550C-814F-5CAD-B98D-4091E2872B62}"/>
                </a:ext>
              </a:extLst>
            </p:cNvPr>
            <p:cNvSpPr txBox="1"/>
            <p:nvPr/>
          </p:nvSpPr>
          <p:spPr>
            <a:xfrm>
              <a:off x="6437475" y="4829591"/>
              <a:ext cx="1934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Cross-Attention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AC1A9EB8-8695-B9F1-8928-9875B02A5B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585"/>
          <a:stretch/>
        </p:blipFill>
        <p:spPr>
          <a:xfrm>
            <a:off x="668255" y="4749818"/>
            <a:ext cx="2559182" cy="16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377AC92-BBD2-4893-9680-8FBD9D4D9A0F}"/>
              </a:ext>
            </a:extLst>
          </p:cNvPr>
          <p:cNvSpPr/>
          <p:nvPr/>
        </p:nvSpPr>
        <p:spPr>
          <a:xfrm>
            <a:off x="5301079" y="1742367"/>
            <a:ext cx="3767709" cy="32537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1D44F7-F439-3CD0-D3ED-5CE47EB36236}"/>
              </a:ext>
            </a:extLst>
          </p:cNvPr>
          <p:cNvSpPr/>
          <p:nvPr/>
        </p:nvSpPr>
        <p:spPr>
          <a:xfrm>
            <a:off x="46379" y="1549260"/>
            <a:ext cx="4876311" cy="38609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43709" y="1149254"/>
            <a:ext cx="5321593" cy="400006"/>
          </a:xfrm>
          <a:prstGeom prst="rect">
            <a:avLst/>
          </a:prstGeom>
        </p:spPr>
        <p:txBody>
          <a:bodyPr vert="horz" wrap="square" lIns="0" tIns="71017" rIns="0" bIns="0" rtlCol="0">
            <a:spAutoFit/>
          </a:bodyPr>
          <a:lstStyle/>
          <a:p>
            <a:pPr marL="571951" lvl="1" indent="-226931">
              <a:spcBef>
                <a:spcPts val="424"/>
              </a:spcBef>
              <a:buClr>
                <a:srgbClr val="000000"/>
              </a:buClr>
              <a:buFont typeface="Segoe UI Symbol"/>
              <a:buChar char="■"/>
              <a:tabLst>
                <a:tab pos="571951" algn="l"/>
              </a:tabLst>
            </a:pPr>
            <a:r>
              <a:rPr sz="2000" b="1" dirty="0">
                <a:solidFill>
                  <a:srgbClr val="0066CC"/>
                </a:solidFill>
                <a:latin typeface="Calibri"/>
                <a:cs typeface="Calibri"/>
              </a:rPr>
              <a:t>Input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2D</a:t>
            </a:r>
            <a:r>
              <a:rPr sz="2000" b="1" spc="-1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image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3200" baseline="1182" dirty="0">
                <a:latin typeface="Segoe UI Symbol"/>
                <a:cs typeface="Segoe UI Symbol"/>
              </a:rPr>
              <a:t>➔</a:t>
            </a:r>
            <a:r>
              <a:rPr sz="3200" spc="-124" baseline="1182" dirty="0">
                <a:latin typeface="Segoe UI Symbol"/>
                <a:cs typeface="Segoe UI Symbol"/>
              </a:rPr>
              <a:t> </a:t>
            </a:r>
            <a:r>
              <a:rPr sz="2000" b="1" dirty="0">
                <a:latin typeface="Calibri"/>
                <a:cs typeface="Calibri"/>
              </a:rPr>
              <a:t>input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7" dirty="0">
                <a:latin typeface="Calibri"/>
                <a:cs typeface="Calibri"/>
              </a:rPr>
              <a:t>tokens/patches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776" y="4414986"/>
            <a:ext cx="3065225" cy="500929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234916" indent="-226511">
              <a:spcBef>
                <a:spcPts val="3"/>
              </a:spcBef>
              <a:buClr>
                <a:srgbClr val="000000"/>
              </a:buClr>
              <a:buFont typeface="Segoe UI Symbol"/>
              <a:buChar char="■"/>
              <a:tabLst>
                <a:tab pos="234916" algn="l"/>
              </a:tabLst>
            </a:pPr>
            <a:r>
              <a:rPr sz="1600" b="1" dirty="0">
                <a:solidFill>
                  <a:srgbClr val="0066CC"/>
                </a:solidFill>
                <a:latin typeface="Calibri"/>
                <a:cs typeface="Calibri"/>
              </a:rPr>
              <a:t>Core</a:t>
            </a:r>
            <a:r>
              <a:rPr sz="1600" b="1" spc="-23" dirty="0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66CC"/>
                </a:solidFill>
                <a:latin typeface="Calibri"/>
                <a:cs typeface="Calibri"/>
              </a:rPr>
              <a:t>Model</a:t>
            </a:r>
            <a:r>
              <a:rPr sz="1600" b="1" dirty="0">
                <a:latin typeface="Calibri"/>
                <a:cs typeface="Calibri"/>
              </a:rPr>
              <a:t>:</a:t>
            </a:r>
            <a:r>
              <a:rPr sz="1600" b="1" spc="-17" dirty="0">
                <a:latin typeface="Calibri"/>
                <a:cs typeface="Calibri"/>
              </a:rPr>
              <a:t> </a:t>
            </a:r>
            <a:r>
              <a:rPr sz="1600" b="1" spc="-13" dirty="0">
                <a:latin typeface="Calibri"/>
                <a:cs typeface="Calibri"/>
              </a:rPr>
              <a:t>Self-</a:t>
            </a:r>
            <a:r>
              <a:rPr sz="1600" b="1" spc="-7" dirty="0">
                <a:latin typeface="Calibri"/>
                <a:cs typeface="Calibri"/>
              </a:rPr>
              <a:t>Attention</a:t>
            </a:r>
            <a:r>
              <a:rPr sz="1600" b="1" spc="-17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13" dirty="0">
                <a:latin typeface="Calibri"/>
                <a:cs typeface="Calibri"/>
              </a:rPr>
              <a:t> </a:t>
            </a:r>
            <a:r>
              <a:rPr sz="1600" b="1" spc="-17" dirty="0">
                <a:latin typeface="Calibri"/>
                <a:cs typeface="Calibri"/>
              </a:rPr>
              <a:t>MLP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67697" y="1849812"/>
            <a:ext cx="1177900" cy="1445944"/>
            <a:chOff x="2486635" y="2152347"/>
            <a:chExt cx="1893570" cy="23863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6635" y="2152347"/>
              <a:ext cx="1893525" cy="1878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3071" y="4020311"/>
              <a:ext cx="441960" cy="518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94741" y="4049486"/>
              <a:ext cx="337820" cy="416559"/>
            </a:xfrm>
            <a:custGeom>
              <a:avLst/>
              <a:gdLst/>
              <a:ahLst/>
              <a:cxnLst/>
              <a:rect l="l" t="t" r="r" b="b"/>
              <a:pathLst>
                <a:path w="337820" h="416560">
                  <a:moveTo>
                    <a:pt x="253163" y="0"/>
                  </a:moveTo>
                  <a:lnTo>
                    <a:pt x="168776" y="84387"/>
                  </a:lnTo>
                  <a:lnTo>
                    <a:pt x="84387" y="0"/>
                  </a:lnTo>
                  <a:lnTo>
                    <a:pt x="84387" y="247462"/>
                  </a:lnTo>
                  <a:lnTo>
                    <a:pt x="0" y="247462"/>
                  </a:lnTo>
                  <a:lnTo>
                    <a:pt x="168776" y="416237"/>
                  </a:lnTo>
                  <a:lnTo>
                    <a:pt x="337552" y="247462"/>
                  </a:lnTo>
                  <a:lnTo>
                    <a:pt x="253163" y="247462"/>
                  </a:lnTo>
                  <a:lnTo>
                    <a:pt x="253163" y="0"/>
                  </a:lnTo>
                  <a:close/>
                </a:path>
              </a:pathLst>
            </a:custGeom>
            <a:solidFill>
              <a:srgbClr val="C4BD9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3294742" y="4049486"/>
              <a:ext cx="337820" cy="416559"/>
            </a:xfrm>
            <a:custGeom>
              <a:avLst/>
              <a:gdLst/>
              <a:ahLst/>
              <a:cxnLst/>
              <a:rect l="l" t="t" r="r" b="b"/>
              <a:pathLst>
                <a:path w="337820" h="416560">
                  <a:moveTo>
                    <a:pt x="253163" y="0"/>
                  </a:moveTo>
                  <a:lnTo>
                    <a:pt x="253163" y="247462"/>
                  </a:lnTo>
                  <a:lnTo>
                    <a:pt x="337551" y="247462"/>
                  </a:lnTo>
                  <a:lnTo>
                    <a:pt x="168775" y="416238"/>
                  </a:lnTo>
                  <a:lnTo>
                    <a:pt x="0" y="247462"/>
                  </a:lnTo>
                  <a:lnTo>
                    <a:pt x="84387" y="247462"/>
                  </a:lnTo>
                  <a:lnTo>
                    <a:pt x="84387" y="0"/>
                  </a:lnTo>
                  <a:lnTo>
                    <a:pt x="168775" y="84387"/>
                  </a:lnTo>
                  <a:lnTo>
                    <a:pt x="25316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82285" y="5042003"/>
            <a:ext cx="1060135" cy="25284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588" b="1" dirty="0">
                <a:latin typeface="Calibri"/>
                <a:cs typeface="Calibri"/>
              </a:rPr>
              <a:t>ViT</a:t>
            </a:r>
            <a:r>
              <a:rPr sz="1588" b="1" spc="-7" dirty="0">
                <a:latin typeface="Calibri"/>
                <a:cs typeface="Calibri"/>
              </a:rPr>
              <a:t> Models</a:t>
            </a:r>
            <a:endParaRPr sz="1588" dirty="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6876" y="1675500"/>
            <a:ext cx="1340405" cy="32537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768" y="3464512"/>
            <a:ext cx="3024178" cy="299808"/>
          </a:xfrm>
          <a:prstGeom prst="rect">
            <a:avLst/>
          </a:prstGeom>
        </p:spPr>
      </p:pic>
      <p:grpSp>
        <p:nvGrpSpPr>
          <p:cNvPr id="13" name="object 2">
            <a:extLst>
              <a:ext uri="{FF2B5EF4-FFF2-40B4-BE49-F238E27FC236}">
                <a16:creationId xmlns:a16="http://schemas.microsoft.com/office/drawing/2014/main" id="{C7D249AF-743B-D3F7-3A1B-C4C7DABB9101}"/>
              </a:ext>
            </a:extLst>
          </p:cNvPr>
          <p:cNvGrpSpPr/>
          <p:nvPr/>
        </p:nvGrpSpPr>
        <p:grpSpPr>
          <a:xfrm>
            <a:off x="5373676" y="1931504"/>
            <a:ext cx="3604054" cy="2818296"/>
            <a:chOff x="2278220" y="1225295"/>
            <a:chExt cx="4502785" cy="3128010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32A13230-2AD8-70B4-E0BF-345DBEF4BC8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5248" y="1225295"/>
              <a:ext cx="4230624" cy="3087624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E3A0FE77-64D3-21B9-F539-ACF2A2C28D9C}"/>
                </a:ext>
              </a:extLst>
            </p:cNvPr>
            <p:cNvSpPr/>
            <p:nvPr/>
          </p:nvSpPr>
          <p:spPr>
            <a:xfrm>
              <a:off x="2290920" y="3620648"/>
              <a:ext cx="4477385" cy="720090"/>
            </a:xfrm>
            <a:custGeom>
              <a:avLst/>
              <a:gdLst/>
              <a:ahLst/>
              <a:cxnLst/>
              <a:rect l="l" t="t" r="r" b="b"/>
              <a:pathLst>
                <a:path w="4477384" h="720089">
                  <a:moveTo>
                    <a:pt x="0" y="0"/>
                  </a:moveTo>
                  <a:lnTo>
                    <a:pt x="4477274" y="0"/>
                  </a:lnTo>
                  <a:lnTo>
                    <a:pt x="4477274" y="719888"/>
                  </a:lnTo>
                  <a:lnTo>
                    <a:pt x="0" y="7198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5F62F2-ED35-1D83-4848-B26D57603A32}"/>
              </a:ext>
            </a:extLst>
          </p:cNvPr>
          <p:cNvSpPr txBox="1"/>
          <p:nvPr/>
        </p:nvSpPr>
        <p:spPr>
          <a:xfrm>
            <a:off x="1304886" y="3918800"/>
            <a:ext cx="200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Input</a:t>
            </a:r>
            <a:r>
              <a:rPr lang="en-US" b="1" spc="-17" dirty="0">
                <a:latin typeface="Calibri"/>
                <a:cs typeface="Calibri"/>
              </a:rPr>
              <a:t> </a:t>
            </a:r>
            <a:r>
              <a:rPr lang="en-US" b="1" spc="-7" dirty="0">
                <a:latin typeface="Calibri"/>
                <a:cs typeface="Calibri"/>
              </a:rPr>
              <a:t>Tokens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1A6AA-508F-97F2-9E1F-D44F12C16669}"/>
              </a:ext>
            </a:extLst>
          </p:cNvPr>
          <p:cNvSpPr txBox="1"/>
          <p:nvPr/>
        </p:nvSpPr>
        <p:spPr>
          <a:xfrm>
            <a:off x="4855926" y="2880134"/>
            <a:ext cx="54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≈</a:t>
            </a:r>
            <a:endParaRPr lang="en-US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A5C59B-A49F-8B46-0EAE-21B78BF1F08D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Background</a:t>
            </a:r>
            <a:r>
              <a:rPr lang="en-US" sz="3600" spc="-36" dirty="0"/>
              <a:t> </a:t>
            </a:r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of Vision Transformer (</a:t>
            </a:r>
            <a:r>
              <a:rPr lang="en-US" sz="3600" b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ViTs</a:t>
            </a:r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10938F-12E0-89FF-012B-B815A1626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76200" y="1524000"/>
            <a:ext cx="5424876" cy="4146550"/>
            <a:chOff x="1116417" y="1703486"/>
            <a:chExt cx="8134263" cy="5910417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17" y="1854123"/>
              <a:ext cx="2368128" cy="55303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3078" y="1703488"/>
              <a:ext cx="3760337" cy="58582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29170" y="1703487"/>
              <a:ext cx="2564130" cy="2036445"/>
            </a:xfrm>
            <a:custGeom>
              <a:avLst/>
              <a:gdLst/>
              <a:ahLst/>
              <a:cxnLst/>
              <a:rect l="l" t="t" r="r" b="b"/>
              <a:pathLst>
                <a:path w="2564129" h="2036445">
                  <a:moveTo>
                    <a:pt x="0" y="2036175"/>
                  </a:moveTo>
                  <a:lnTo>
                    <a:pt x="256364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1"/>
            </a:p>
          </p:txBody>
        </p:sp>
        <p:sp>
          <p:nvSpPr>
            <p:cNvPr id="8" name="object 8"/>
            <p:cNvSpPr/>
            <p:nvPr/>
          </p:nvSpPr>
          <p:spPr>
            <a:xfrm>
              <a:off x="2723662" y="4454768"/>
              <a:ext cx="2669540" cy="3080385"/>
            </a:xfrm>
            <a:custGeom>
              <a:avLst/>
              <a:gdLst/>
              <a:ahLst/>
              <a:cxnLst/>
              <a:rect l="l" t="t" r="r" b="b"/>
              <a:pathLst>
                <a:path w="2669540" h="3080384">
                  <a:moveTo>
                    <a:pt x="0" y="0"/>
                  </a:moveTo>
                  <a:lnTo>
                    <a:pt x="2669152" y="308035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1"/>
            </a:p>
          </p:txBody>
        </p:sp>
        <p:sp>
          <p:nvSpPr>
            <p:cNvPr id="9" name="object 9"/>
            <p:cNvSpPr/>
            <p:nvPr/>
          </p:nvSpPr>
          <p:spPr>
            <a:xfrm>
              <a:off x="5392814" y="1703486"/>
              <a:ext cx="3801110" cy="5831840"/>
            </a:xfrm>
            <a:custGeom>
              <a:avLst/>
              <a:gdLst/>
              <a:ahLst/>
              <a:cxnLst/>
              <a:rect l="l" t="t" r="r" b="b"/>
              <a:pathLst>
                <a:path w="3801109" h="5831840">
                  <a:moveTo>
                    <a:pt x="0" y="0"/>
                  </a:moveTo>
                  <a:lnTo>
                    <a:pt x="3800601" y="0"/>
                  </a:lnTo>
                  <a:lnTo>
                    <a:pt x="3800601" y="5831634"/>
                  </a:lnTo>
                  <a:lnTo>
                    <a:pt x="0" y="583163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91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7048" y="5312663"/>
              <a:ext cx="3913632" cy="23012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92814" y="5345721"/>
              <a:ext cx="3801110" cy="2189480"/>
            </a:xfrm>
            <a:custGeom>
              <a:avLst/>
              <a:gdLst/>
              <a:ahLst/>
              <a:cxnLst/>
              <a:rect l="l" t="t" r="r" b="b"/>
              <a:pathLst>
                <a:path w="3801109" h="2189479">
                  <a:moveTo>
                    <a:pt x="0" y="0"/>
                  </a:moveTo>
                  <a:lnTo>
                    <a:pt x="3800601" y="0"/>
                  </a:lnTo>
                  <a:lnTo>
                    <a:pt x="3800601" y="2189398"/>
                  </a:lnTo>
                  <a:lnTo>
                    <a:pt x="0" y="218939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191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7048" y="3130295"/>
              <a:ext cx="2676144" cy="34472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92813" y="3163167"/>
              <a:ext cx="2564130" cy="3336290"/>
            </a:xfrm>
            <a:custGeom>
              <a:avLst/>
              <a:gdLst/>
              <a:ahLst/>
              <a:cxnLst/>
              <a:rect l="l" t="t" r="r" b="b"/>
              <a:pathLst>
                <a:path w="2564129" h="3336290">
                  <a:moveTo>
                    <a:pt x="0" y="0"/>
                  </a:moveTo>
                  <a:lnTo>
                    <a:pt x="2563645" y="0"/>
                  </a:lnTo>
                  <a:lnTo>
                    <a:pt x="2563645" y="3336105"/>
                  </a:lnTo>
                  <a:lnTo>
                    <a:pt x="0" y="333610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191"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6143" y="1746503"/>
              <a:ext cx="2630424" cy="14965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41476" y="1778458"/>
              <a:ext cx="2518410" cy="1384935"/>
            </a:xfrm>
            <a:custGeom>
              <a:avLst/>
              <a:gdLst/>
              <a:ahLst/>
              <a:cxnLst/>
              <a:rect l="l" t="t" r="r" b="b"/>
              <a:pathLst>
                <a:path w="2518409" h="1384935">
                  <a:moveTo>
                    <a:pt x="0" y="0"/>
                  </a:moveTo>
                  <a:lnTo>
                    <a:pt x="2518117" y="0"/>
                  </a:lnTo>
                  <a:lnTo>
                    <a:pt x="2518117" y="1384709"/>
                  </a:lnTo>
                  <a:lnTo>
                    <a:pt x="0" y="138470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191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4E16560-46FD-37AE-CFA2-84EED42A7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266" y="3010165"/>
            <a:ext cx="3303134" cy="724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467512-8532-D813-8383-CE71CB9F8838}"/>
              </a:ext>
            </a:extLst>
          </p:cNvPr>
          <p:cNvSpPr txBox="1"/>
          <p:nvPr/>
        </p:nvSpPr>
        <p:spPr>
          <a:xfrm>
            <a:off x="6019800" y="1792838"/>
            <a:ext cx="216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rgbClr val="333333"/>
                </a:solidFill>
                <a:latin typeface="Quicksand"/>
              </a:rPr>
              <a:t>QUERY </a:t>
            </a:r>
            <a:r>
              <a:rPr lang="en-US" cap="all" dirty="0">
                <a:solidFill>
                  <a:srgbClr val="333333"/>
                </a:solidFill>
                <a:latin typeface="Quicksand"/>
                <a:sym typeface="Wingdings" panose="05000000000000000000" pitchFamily="2" charset="2"/>
              </a:rPr>
              <a:t> </a:t>
            </a:r>
            <a:r>
              <a:rPr lang="en-US" cap="all" dirty="0">
                <a:solidFill>
                  <a:srgbClr val="333333"/>
                </a:solidFill>
                <a:latin typeface="Quicksand"/>
              </a:rPr>
              <a:t>Q </a:t>
            </a:r>
          </a:p>
          <a:p>
            <a:r>
              <a:rPr lang="en-US" cap="all" dirty="0">
                <a:solidFill>
                  <a:srgbClr val="333333"/>
                </a:solidFill>
                <a:latin typeface="Quicksand"/>
              </a:rPr>
              <a:t>VALUE </a:t>
            </a:r>
            <a:r>
              <a:rPr lang="en-US" cap="all" dirty="0">
                <a:solidFill>
                  <a:srgbClr val="333333"/>
                </a:solidFill>
                <a:latin typeface="Quicksand"/>
                <a:sym typeface="Wingdings" panose="05000000000000000000" pitchFamily="2" charset="2"/>
              </a:rPr>
              <a:t> V</a:t>
            </a:r>
            <a:r>
              <a:rPr lang="en-US" cap="all" dirty="0">
                <a:solidFill>
                  <a:srgbClr val="333333"/>
                </a:solidFill>
                <a:latin typeface="Quicksand"/>
              </a:rPr>
              <a:t> </a:t>
            </a:r>
          </a:p>
          <a:p>
            <a:r>
              <a:rPr lang="en-US" cap="all" dirty="0">
                <a:solidFill>
                  <a:srgbClr val="333333"/>
                </a:solidFill>
                <a:latin typeface="Quicksand"/>
              </a:rPr>
              <a:t>KEY </a:t>
            </a:r>
            <a:r>
              <a:rPr lang="en-US" cap="all" dirty="0">
                <a:solidFill>
                  <a:srgbClr val="333333"/>
                </a:solidFill>
                <a:latin typeface="Quicksand"/>
                <a:sym typeface="Wingdings" panose="05000000000000000000" pitchFamily="2" charset="2"/>
              </a:rPr>
              <a:t> K</a:t>
            </a:r>
            <a:endParaRPr lang="en-US" cap="all" dirty="0">
              <a:solidFill>
                <a:srgbClr val="333333"/>
              </a:solidFill>
              <a:latin typeface="Quicksand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6C1364-3C54-1138-11E3-864C3E69ED4F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Background of Vision Transformer (</a:t>
            </a:r>
            <a:r>
              <a:rPr lang="en-US" sz="3600" b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ViTs</a:t>
            </a:r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2" name="Google Shape;181;p19">
            <a:extLst>
              <a:ext uri="{FF2B5EF4-FFF2-40B4-BE49-F238E27FC236}">
                <a16:creationId xmlns:a16="http://schemas.microsoft.com/office/drawing/2014/main" id="{C28F41EE-8B3C-B9D9-5F7B-3712EA98840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5881" y="4193570"/>
            <a:ext cx="2108743" cy="228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057A-90D8-E691-DD3E-B746E0E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Examples of Cross-modal interactions</a:t>
            </a:r>
            <a:endParaRPr lang="en-US" sz="44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46D1F-C586-15C4-7BE6-B3C8FF26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AEB9EB-316E-7EB7-5F25-B6B38B4B8E77}"/>
              </a:ext>
            </a:extLst>
          </p:cNvPr>
          <p:cNvSpPr txBox="1">
            <a:spLocks/>
          </p:cNvSpPr>
          <p:nvPr/>
        </p:nvSpPr>
        <p:spPr>
          <a:xfrm>
            <a:off x="675248" y="1859035"/>
            <a:ext cx="7793502" cy="2027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Audio-Text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Audio-Visual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Vision-Language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Video-Audio-Text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Audio-Text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883095"/>
            <a:ext cx="7793502" cy="1620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Using the audio-text pair to learn spoken language understanding.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In this work, the audio embeddings and text embeddings are concatenated and fed into an autoregressive language model. 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The audio encoder used is wav2vec 2.0 and the language model is GPT-2.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C388E-8A77-C590-82E3-0F922E827342}"/>
              </a:ext>
            </a:extLst>
          </p:cNvPr>
          <p:cNvSpPr txBox="1"/>
          <p:nvPr/>
        </p:nvSpPr>
        <p:spPr>
          <a:xfrm>
            <a:off x="1587500" y="6019800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WAVPROMPT model architecture. [2]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3A6FD8-D831-A68C-2766-818D76EC6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12" y="2628900"/>
            <a:ext cx="6222163" cy="31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8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Audio-Visual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883095"/>
            <a:ext cx="7793502" cy="1231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Automatic speech recognition combined with lip reading.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Lip reading is utilized to aid in automatic speech recognition tasks.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C388E-8A77-C590-82E3-0F922E827342}"/>
              </a:ext>
            </a:extLst>
          </p:cNvPr>
          <p:cNvSpPr txBox="1"/>
          <p:nvPr/>
        </p:nvSpPr>
        <p:spPr>
          <a:xfrm>
            <a:off x="1828800" y="5837198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Audio-Visual Hidden Unit BERT (AV-</a:t>
            </a:r>
            <a:r>
              <a:rPr lang="en-US" dirty="0" err="1"/>
              <a:t>HuBERT</a:t>
            </a:r>
            <a:r>
              <a:rPr lang="en-US" dirty="0"/>
              <a:t>). [3]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B8C04E-0458-4217-6F0C-94589D0C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09" y="2070100"/>
            <a:ext cx="6974205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Vision-Language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299374" y="883095"/>
            <a:ext cx="8641426" cy="285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Generate corresponding captions conditioned on the given image.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F</a:t>
            </a:r>
            <a:r>
              <a:rPr lang="en-US" sz="2000" dirty="0">
                <a:ea typeface="+mn-ea"/>
                <a:cs typeface="+mn-cs"/>
              </a:rPr>
              <a:t>eatures of images are extracted by CLIP encoder since CLIP is designed to impose a shared representation for both images and text prompts.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Then, a mapping network is applied to produce prefix embeddings which are then combined with the caption embeddings. 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These are then fed to the language model.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ea typeface="+mn-ea"/>
              <a:cs typeface="+mn-cs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ea typeface="+mn-ea"/>
              <a:cs typeface="+mn-cs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C388E-8A77-C590-82E3-0F922E827342}"/>
              </a:ext>
            </a:extLst>
          </p:cNvPr>
          <p:cNvSpPr txBox="1"/>
          <p:nvPr/>
        </p:nvSpPr>
        <p:spPr>
          <a:xfrm>
            <a:off x="1543050" y="6121165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ClipCap model architecture. [4]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EB606C-CE97-E348-794D-BBE6DDF1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4" y="3912507"/>
            <a:ext cx="6353175" cy="18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5" y="54932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Video-Audio-Text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87812" y="698061"/>
            <a:ext cx="9005387" cy="285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+mj-lt"/>
              <a:buAutoNum type="arabicPeriod"/>
            </a:pPr>
            <a:r>
              <a:rPr lang="en-US" sz="2000" dirty="0">
                <a:ea typeface="+mn-ea"/>
                <a:cs typeface="+mn-cs"/>
              </a:rPr>
              <a:t>Zero-Shot Text-to-Video Retrieval: Given a particular text query and a pool of candidate videos, the task is to select the video that best corresponds to the text query.</a:t>
            </a:r>
          </a:p>
          <a:p>
            <a:pPr marL="457200" indent="-4572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+mj-lt"/>
              <a:buAutoNum type="arabicPeriod"/>
            </a:pPr>
            <a:r>
              <a:rPr lang="en-US" sz="2000" dirty="0">
                <a:ea typeface="+mn-ea"/>
                <a:cs typeface="+mn-cs"/>
              </a:rPr>
              <a:t>Video Action Recognition: The task is to recognize common human actions in a video.</a:t>
            </a:r>
          </a:p>
          <a:p>
            <a:pPr marL="457200" indent="-4572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+mj-lt"/>
              <a:buAutoNum type="arabicPeriod"/>
            </a:pPr>
            <a:r>
              <a:rPr lang="en-US" sz="2000" dirty="0">
                <a:ea typeface="+mn-ea"/>
                <a:cs typeface="+mn-cs"/>
              </a:rPr>
              <a:t>Audio Event Classification: The task is to recognize the respective audio events and their temporal start and end times in a recording.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C388E-8A77-C590-82E3-0F922E827342}"/>
              </a:ext>
            </a:extLst>
          </p:cNvPr>
          <p:cNvSpPr txBox="1"/>
          <p:nvPr/>
        </p:nvSpPr>
        <p:spPr>
          <a:xfrm>
            <a:off x="1904571" y="6366729"/>
            <a:ext cx="35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VATT model architecture. [5]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3CCFF92-59E3-424C-53BE-4B340DF8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9" y="3370744"/>
            <a:ext cx="6970279" cy="290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61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1CBEC1B-9181-E961-627E-8AE21921C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" t="2099" r="2214" b="18732"/>
          <a:stretch/>
        </p:blipFill>
        <p:spPr>
          <a:xfrm>
            <a:off x="3473709" y="672464"/>
            <a:ext cx="5552863" cy="3717207"/>
          </a:xfrm>
          <a:prstGeom prst="rect">
            <a:avLst/>
          </a:prstGeom>
        </p:spPr>
      </p:pic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5" y="54932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Higher Modalities: Multimodal Token Fusion for Vision Transformers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C388E-8A77-C590-82E3-0F922E827342}"/>
              </a:ext>
            </a:extLst>
          </p:cNvPr>
          <p:cNvSpPr txBox="1"/>
          <p:nvPr/>
        </p:nvSpPr>
        <p:spPr>
          <a:xfrm>
            <a:off x="4988589" y="4648607"/>
            <a:ext cx="35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architecture. [10]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29D16F-D011-5DFA-2E39-A48BD2831433}"/>
              </a:ext>
            </a:extLst>
          </p:cNvPr>
          <p:cNvSpPr txBox="1">
            <a:spLocks/>
          </p:cNvSpPr>
          <p:nvPr/>
        </p:nvSpPr>
        <p:spPr>
          <a:xfrm>
            <a:off x="49780" y="883094"/>
            <a:ext cx="3605875" cy="5695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Proposes </a:t>
            </a:r>
            <a:r>
              <a:rPr lang="en-US" sz="2000" dirty="0" err="1">
                <a:ea typeface="+mn-ea"/>
                <a:cs typeface="+mn-cs"/>
              </a:rPr>
              <a:t>TokenFusion</a:t>
            </a:r>
            <a:r>
              <a:rPr lang="en-US" sz="2000" dirty="0">
                <a:ea typeface="+mn-ea"/>
                <a:cs typeface="+mn-cs"/>
              </a:rPr>
              <a:t> for fusing multiple vision transformer models handling different modalities (e.g., images, point clouds).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Dynamically detects and prunes uninformative tokens from each transformer. The pruned tokens are substituted with projected features from other modalities.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This allows combining off-the-shelf transformers without much modification to their original designs. 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2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571" y="347695"/>
            <a:ext cx="3156857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9" y="995770"/>
            <a:ext cx="7793502" cy="4879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Multimodality.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Transformer Neural Networks.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Mechanism in Transformers.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Self-Attention to Cross-Attention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of Vision Transformer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Cross-modal Interactions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Multi-modal Transformers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 to higher Modalities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6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67E4-E3BC-CCEF-9683-78BD88D2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2" y="80526"/>
            <a:ext cx="7886700" cy="994172"/>
          </a:xfrm>
        </p:spPr>
        <p:txBody>
          <a:bodyPr/>
          <a:lstStyle/>
          <a:p>
            <a:r>
              <a:rPr lang="en-US" sz="33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Homogeneous</a:t>
            </a:r>
            <a:r>
              <a:rPr lang="en-US" dirty="0"/>
              <a:t> </a:t>
            </a:r>
            <a:r>
              <a:rPr lang="en-US" sz="33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Multimodal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3419-A583-48BC-87D7-B7745E04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" y="958950"/>
            <a:ext cx="3752406" cy="45274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Homogeneous modalities refer to multiple sources of data that are of the same type, such as multiple images or multiple audio files.</a:t>
            </a:r>
          </a:p>
          <a:p>
            <a:r>
              <a:rPr lang="en-US" dirty="0"/>
              <a:t>Both RGB and depth data are sent to a shared transformer. Overall, this framework allows the model to learn correlations between the RGB and depth data.</a:t>
            </a:r>
          </a:p>
          <a:p>
            <a:r>
              <a:rPr lang="en-US" dirty="0"/>
              <a:t>A pre-allocation is carried out so the fusion process can be of following form.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D19E1-6AE1-1406-2794-38EDA9E6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22" y="6117483"/>
            <a:ext cx="1257365" cy="247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FAADE-2231-7F26-E5E5-E9E4647F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" y="5604453"/>
            <a:ext cx="3163856" cy="922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2C7CB-914D-CADA-DCAE-2DCEC3E73D05}"/>
              </a:ext>
            </a:extLst>
          </p:cNvPr>
          <p:cNvSpPr txBox="1"/>
          <p:nvPr/>
        </p:nvSpPr>
        <p:spPr>
          <a:xfrm>
            <a:off x="3428705" y="5612633"/>
            <a:ext cx="1371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Pre-allocation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2CF2D82-351E-472F-C72C-AB83B02B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945284"/>
            <a:ext cx="5091874" cy="4039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834BC-54D1-4491-6A2C-74757DFD9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C44D-FDAA-0D4B-F3A3-BEF65DFF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8" y="43127"/>
            <a:ext cx="8986304" cy="1379518"/>
          </a:xfrm>
        </p:spPr>
        <p:txBody>
          <a:bodyPr>
            <a:no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Heterogeneous Fusion for Vision Transformers (e.g., 3D object detection based on point cloud and 2D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B9B53-3BF8-617F-965C-ED8311447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77" y="1327611"/>
            <a:ext cx="788670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Additional inter-modal projections (</a:t>
            </a:r>
            <a:r>
              <a:rPr lang="en-US" dirty="0" err="1"/>
              <a:t>Proj</a:t>
            </a:r>
            <a:r>
              <a:rPr lang="en-US" dirty="0"/>
              <a:t>) are needed.</a:t>
            </a:r>
          </a:p>
          <a:p>
            <a:r>
              <a:rPr lang="en-US" dirty="0"/>
              <a:t>Image and 3d point data are mapped to the n-</a:t>
            </a:r>
            <a:r>
              <a:rPr lang="en-US" dirty="0" err="1"/>
              <a:t>th</a:t>
            </a:r>
            <a:r>
              <a:rPr lang="en-US" dirty="0"/>
              <a:t> image patch.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TokenFusion</a:t>
            </a:r>
            <a:r>
              <a:rPr lang="en-US" dirty="0"/>
              <a:t> method dynamically detects uninformative tokens and substitutes them with projected and aggregated inter-modal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BD572-C8E8-A94C-5807-08161656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95" y="2717649"/>
            <a:ext cx="5262833" cy="433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51E3D-E8AE-77D8-2D95-0CBCAD43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1" y="4234290"/>
            <a:ext cx="1733639" cy="47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EDA03-BC0D-4CB1-C1EB-91FFF0765A4B}"/>
              </a:ext>
            </a:extLst>
          </p:cNvPr>
          <p:cNvSpPr txBox="1"/>
          <p:nvPr/>
        </p:nvSpPr>
        <p:spPr>
          <a:xfrm>
            <a:off x="137655" y="4680436"/>
            <a:ext cx="1370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3-d point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ADC24E-4019-A592-46D8-9F888C263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6" y="5211781"/>
            <a:ext cx="1128770" cy="404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96274B-99DA-6F66-A29D-28F8A38AECEC}"/>
              </a:ext>
            </a:extLst>
          </p:cNvPr>
          <p:cNvSpPr txBox="1"/>
          <p:nvPr/>
        </p:nvSpPr>
        <p:spPr>
          <a:xfrm>
            <a:off x="102843" y="5586037"/>
            <a:ext cx="20039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2D pixel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7CE730-D32A-9F4A-C4DF-A35C7E586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8" t="12334"/>
          <a:stretch/>
        </p:blipFill>
        <p:spPr>
          <a:xfrm>
            <a:off x="311660" y="6084831"/>
            <a:ext cx="763696" cy="254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369DBE-A689-2B64-3D74-21410F59D6C1}"/>
              </a:ext>
            </a:extLst>
          </p:cNvPr>
          <p:cNvSpPr txBox="1"/>
          <p:nvPr/>
        </p:nvSpPr>
        <p:spPr>
          <a:xfrm>
            <a:off x="78848" y="6348645"/>
            <a:ext cx="20039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Camera parameters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673FF4-C38B-C2FF-9657-A47456D37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645" y="2001245"/>
            <a:ext cx="1090669" cy="442935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E06BB0A-2949-BD14-BD3E-BC330B0A9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21" y="4364002"/>
            <a:ext cx="6223556" cy="2444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A38C8-8C89-B9E9-1B39-7E93CA2941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8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057A-90D8-E691-DD3E-B746E0E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Some other Applications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46D1F-C586-15C4-7BE6-B3C8FF26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AEB9EB-316E-7EB7-5F25-B6B38B4B8E77}"/>
              </a:ext>
            </a:extLst>
          </p:cNvPr>
          <p:cNvSpPr txBox="1">
            <a:spLocks/>
          </p:cNvSpPr>
          <p:nvPr/>
        </p:nvSpPr>
        <p:spPr>
          <a:xfrm>
            <a:off x="675248" y="1859035"/>
            <a:ext cx="7793502" cy="2027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Multi-Modal Retrieval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Image Captioning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Image Question Answering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ea typeface="+mn-ea"/>
              <a:cs typeface="+mn-cs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ea typeface="+mn-ea"/>
              <a:cs typeface="+mn-cs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7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Multi-Modal Retrieval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989085"/>
            <a:ext cx="7793502" cy="1620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This model has two capabilities: image-to-text retrieval and text-to-image retrieval. 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The former provides text from an image query, while the latter provides an image from a text query.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573357-4F60-A2AC-1FFF-E86692935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4" y="2609851"/>
            <a:ext cx="8248650" cy="3028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C388E-8A77-C590-82E3-0F922E827342}"/>
              </a:ext>
            </a:extLst>
          </p:cNvPr>
          <p:cNvSpPr txBox="1"/>
          <p:nvPr/>
        </p:nvSpPr>
        <p:spPr>
          <a:xfrm>
            <a:off x="1587500" y="6019800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Image-to-text and text-to-image retrieval. [7]</a:t>
            </a:r>
          </a:p>
        </p:txBody>
      </p:sp>
    </p:spTree>
    <p:extLst>
      <p:ext uri="{BB962C8B-B14F-4D97-AF65-F5344CB8AC3E}">
        <p14:creationId xmlns:p14="http://schemas.microsoft.com/office/powerpoint/2010/main" val="33262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Image Captioning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989085"/>
            <a:ext cx="7793502" cy="788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The image captioning model generates a corresponding description based on a given image.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56BCB-086E-407E-05E7-D04D1C7C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74" y="3104488"/>
            <a:ext cx="8248650" cy="2276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2469F9-470A-A0F2-B221-DD6CB30F243C}"/>
              </a:ext>
            </a:extLst>
          </p:cNvPr>
          <p:cNvSpPr txBox="1"/>
          <p:nvPr/>
        </p:nvSpPr>
        <p:spPr>
          <a:xfrm>
            <a:off x="1746250" y="5721350"/>
            <a:ext cx="35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image captioning. [7]</a:t>
            </a:r>
          </a:p>
        </p:txBody>
      </p:sp>
    </p:spTree>
    <p:extLst>
      <p:ext uri="{BB962C8B-B14F-4D97-AF65-F5344CB8AC3E}">
        <p14:creationId xmlns:p14="http://schemas.microsoft.com/office/powerpoint/2010/main" val="165962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Image Question Answering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180155" y="821182"/>
            <a:ext cx="3652310" cy="3617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Image question answering is like image captioning. The model answers a question based on the image. 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The challenge is to help the model understand the relationship between image and text. This can be done with large datasets of image-text pairs.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69363-A77F-73C7-2709-3BAD61E5C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68" y="825256"/>
            <a:ext cx="5391149" cy="20232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EDA4C2C-2D1F-2B42-67AD-6D1F1FA3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5" y="5030556"/>
            <a:ext cx="5120111" cy="11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B3B29-7105-7990-5007-327F4551E0C8}"/>
              </a:ext>
            </a:extLst>
          </p:cNvPr>
          <p:cNvSpPr txBox="1"/>
          <p:nvPr/>
        </p:nvSpPr>
        <p:spPr>
          <a:xfrm>
            <a:off x="224468" y="6288053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image-text pairs. [7]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A1C4708-5B4B-2306-2071-96D903FD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16" y="2770311"/>
            <a:ext cx="3652310" cy="233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E9968-10EA-8136-A94F-318C336D2589}"/>
              </a:ext>
            </a:extLst>
          </p:cNvPr>
          <p:cNvSpPr txBox="1"/>
          <p:nvPr/>
        </p:nvSpPr>
        <p:spPr>
          <a:xfrm>
            <a:off x="5355611" y="5122991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image-caption(text) pairs. [9]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E3A27-E565-6387-206A-E1E418B8FD7C}"/>
              </a:ext>
            </a:extLst>
          </p:cNvPr>
          <p:cNvSpPr txBox="1"/>
          <p:nvPr/>
        </p:nvSpPr>
        <p:spPr>
          <a:xfrm>
            <a:off x="3832465" y="2308646"/>
            <a:ext cx="203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image question answering. [8]</a:t>
            </a:r>
          </a:p>
        </p:txBody>
      </p:sp>
    </p:spTree>
    <p:extLst>
      <p:ext uri="{BB962C8B-B14F-4D97-AF65-F5344CB8AC3E}">
        <p14:creationId xmlns:p14="http://schemas.microsoft.com/office/powerpoint/2010/main" val="151932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989084"/>
            <a:ext cx="7793502" cy="4879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ea typeface="+mn-ea"/>
                <a:cs typeface="+mn-cs"/>
              </a:rPr>
              <a:t>Enhanced Information: </a:t>
            </a:r>
            <a:r>
              <a:rPr lang="en-US" sz="2000" dirty="0">
                <a:ea typeface="+mn-ea"/>
                <a:cs typeface="+mn-cs"/>
              </a:rPr>
              <a:t>Multimodal data provides richer information than unimodal data, offering AI models a broader context for decision-making.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ea typeface="+mn-ea"/>
                <a:cs typeface="+mn-cs"/>
              </a:rPr>
              <a:t>Challenges:</a:t>
            </a:r>
            <a:r>
              <a:rPr lang="en-US" sz="2000" dirty="0">
                <a:ea typeface="+mn-ea"/>
                <a:cs typeface="+mn-cs"/>
              </a:rPr>
              <a:t> Training multimodal networks is complex due to issues like data alignment and modality fusion, presenting significant research challenges.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ea typeface="+mn-ea"/>
                <a:cs typeface="+mn-cs"/>
              </a:rPr>
              <a:t>Performance Improvement: </a:t>
            </a:r>
            <a:r>
              <a:rPr lang="en-US" sz="2000" dirty="0">
                <a:ea typeface="+mn-ea"/>
                <a:cs typeface="+mn-cs"/>
              </a:rPr>
              <a:t>The integration of multiple modalities can potentially lead to improved predictive performance in AI models.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ea typeface="+mn-ea"/>
                <a:cs typeface="+mn-cs"/>
              </a:rPr>
              <a:t>New Possibilities: </a:t>
            </a:r>
            <a:r>
              <a:rPr lang="en-US" sz="2000" dirty="0">
                <a:ea typeface="+mn-ea"/>
                <a:cs typeface="+mn-cs"/>
              </a:rPr>
              <a:t>Multimodal AI unlocks capabilities that were previously challenging for unimodal models, enabling more human-like understanding and problem-solving.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ea typeface="+mn-ea"/>
                <a:cs typeface="+mn-cs"/>
              </a:rPr>
              <a:t>Active Research: </a:t>
            </a:r>
            <a:r>
              <a:rPr lang="en-US" sz="2000" dirty="0">
                <a:ea typeface="+mn-ea"/>
                <a:cs typeface="+mn-cs"/>
              </a:rPr>
              <a:t>Multimodal deep learning is a dynamic and evolving research area with applications spanning various domains.</a:t>
            </a:r>
            <a:endParaRPr lang="en-US" altLang="zh-CN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6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80F68C-8F62-0F0F-C3AB-E1B23AB7A643}"/>
              </a:ext>
            </a:extLst>
          </p:cNvPr>
          <p:cNvSpPr>
            <a:spLocks noGrp="1"/>
          </p:cNvSpPr>
          <p:nvPr/>
        </p:nvSpPr>
        <p:spPr>
          <a:xfrm>
            <a:off x="2993571" y="256885"/>
            <a:ext cx="3156857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B04A4-9556-EB53-B4B5-B632D3CEC58F}"/>
              </a:ext>
            </a:extLst>
          </p:cNvPr>
          <p:cNvSpPr txBox="1"/>
          <p:nvPr/>
        </p:nvSpPr>
        <p:spPr>
          <a:xfrm>
            <a:off x="299374" y="797506"/>
            <a:ext cx="84709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Morency, L. P., Liang, P., &amp; Zadeh, A. (2022). Multimodal Machine Learning | CVPR 2022 Tutorial.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Chen, Y., Chen, Y., &amp; Cheng, K. (2022). WAVPROMPT: Towards Few-Shot Spoken Language Understanding with Frozen Language Models.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Gao, L., Wang, J., &amp; Zhang, H. (2022). Learning Audio-Visual Speech Representation by Masked Multimodal Cluster Prediction.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Zhou, L., Liu, X., &amp; Zhang, Z. (2021). ClipCap: CLIP Prefix for Image Captioning.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Sun, L., Jia, K., &amp; Qi, J. (2021). VATT: Transformers for Multimodal Self-Supervised Learning from Raw Video, Audio and Text.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CVPR 2022 Tutorial on “Recent Advances in Vision-and-Language Pre-training”.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CVPR 2022 Tutorial on “Recent Advances in Vision-and-Language Pre-training” | Overview of Image-Text Pre-training Slides.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Lu, J., Yang, J., Batra, D., &amp; Parikh, D. (2016). Making the V in VQA Matter: Elevating the Role of Image Understanding in Visual Question Answering.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Sharma, P., Ding, N., Goodman, S., &amp;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Soricut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R. (2018). Conceptual Captions: A Cleaned,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Hypernymed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Image Alt-text Dataset For Automatic Image Captioning.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</a:rPr>
              <a:t>Wang,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Yikai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et al. "Multimodal token fusion for vision transformers." Proceedings of the IEEE/CVF Conference on Computer Vision and Pattern Recognition. 2022.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69E9B-D3B9-ABA1-F7F5-0610A65B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5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822D4-A56C-DB30-834E-CFD92D212980}"/>
              </a:ext>
            </a:extLst>
          </p:cNvPr>
          <p:cNvSpPr>
            <a:spLocks noGrp="1"/>
          </p:cNvSpPr>
          <p:nvPr/>
        </p:nvSpPr>
        <p:spPr>
          <a:xfrm>
            <a:off x="2993571" y="3104962"/>
            <a:ext cx="3156857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40D4-FAA5-037B-D246-744ADED0BC08}"/>
              </a:ext>
            </a:extLst>
          </p:cNvPr>
          <p:cNvSpPr txBox="1"/>
          <p:nvPr/>
        </p:nvSpPr>
        <p:spPr>
          <a:xfrm>
            <a:off x="211015" y="1875600"/>
            <a:ext cx="88063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baseline="0" dirty="0">
                <a:solidFill>
                  <a:srgbClr val="000000"/>
                </a:solidFill>
                <a:latin typeface="CMSSBX10"/>
              </a:rPr>
              <a:t>Thank you for your attention!</a:t>
            </a:r>
          </a:p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CMSSBX10"/>
              </a:rPr>
              <a:t>Questions ??</a:t>
            </a:r>
          </a:p>
          <a:p>
            <a:pPr algn="ctr"/>
            <a:r>
              <a:rPr lang="en-US" sz="2400" b="0" i="0" u="none" strike="noStrike" baseline="0" dirty="0">
                <a:solidFill>
                  <a:srgbClr val="FF0000"/>
                </a:solidFill>
                <a:latin typeface="CMSSBX10"/>
              </a:rPr>
              <a:t>adevkota2@uh.edu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77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46D3-7C5E-DB47-5BBE-CCAF5092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56FE-F9E3-49F2-299B-C9117AED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0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492EFE-B387-4728-1EBD-75E299DD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22" y="4151356"/>
            <a:ext cx="2391731" cy="1724463"/>
          </a:xfrm>
          <a:prstGeom prst="rect">
            <a:avLst/>
          </a:prstGeom>
        </p:spPr>
      </p:pic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749301" y="61243"/>
            <a:ext cx="7846588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Motivation: Our experience of the world is multimodal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330663" y="583020"/>
            <a:ext cx="4831888" cy="4879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 perceive the world through multiple modalities, enabling a holistic understanding of their environment.</a:t>
            </a:r>
          </a:p>
          <a:p>
            <a:pPr marL="342900" indent="-342900" fontAlgn="base"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Modality refers to the way in which information is captured or experienced. </a:t>
            </a:r>
          </a:p>
          <a:p>
            <a:pPr marL="342900" indent="-342900" fontAlgn="base"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Modalities can include various sensory inputs like audio, vision (images and videos), text, and even less common ones like odors or touch. </a:t>
            </a:r>
          </a:p>
          <a:p>
            <a:pPr marL="342900" indent="-342900" fontAlgn="base"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Multimodal fusion involves integrating information from different modalities to create a unified representation. </a:t>
            </a:r>
          </a:p>
          <a:p>
            <a:pPr marL="342900" indent="-342900" fontAlgn="base"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AI to match human intelligence, it's imperative that it learns to interpret, reason, and fuse multimodal information.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CF081-FD24-4630-8154-DF4312EA7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085" y="507428"/>
            <a:ext cx="2229873" cy="2026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C6B07-A170-B20C-8E15-6D59980F2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679" y="493500"/>
            <a:ext cx="1511164" cy="2215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86F95-A1D6-DD76-5A3C-E7DA165DE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640" y="2636512"/>
            <a:ext cx="1279970" cy="12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80F68C-8F62-0F0F-C3AB-E1B23AB7A643}"/>
              </a:ext>
            </a:extLst>
          </p:cNvPr>
          <p:cNvSpPr>
            <a:spLocks noGrp="1"/>
          </p:cNvSpPr>
          <p:nvPr/>
        </p:nvSpPr>
        <p:spPr>
          <a:xfrm>
            <a:off x="1101725" y="167125"/>
            <a:ext cx="6940550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Some EM papers on Transformers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69E9B-D3B9-ABA1-F7F5-0610A65B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E2DBE-7B60-C79A-E6EC-22AA5EE60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49" y="752623"/>
            <a:ext cx="6123651" cy="279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E3412-731D-944C-56C6-C25C77218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49" y="3485145"/>
            <a:ext cx="6566102" cy="305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A6FA3-7598-43BC-DD53-2CD4396A42C3}"/>
              </a:ext>
            </a:extLst>
          </p:cNvPr>
          <p:cNvSpPr txBox="1"/>
          <p:nvPr/>
        </p:nvSpPr>
        <p:spPr>
          <a:xfrm>
            <a:off x="6794500" y="239395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75619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B22D59-ADB1-2B9B-F03B-90833F37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" y="3662185"/>
            <a:ext cx="8820603" cy="2330570"/>
          </a:xfrm>
          <a:prstGeom prst="rect">
            <a:avLst/>
          </a:prstGeom>
        </p:spPr>
      </p:pic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80F68C-8F62-0F0F-C3AB-E1B23AB7A643}"/>
              </a:ext>
            </a:extLst>
          </p:cNvPr>
          <p:cNvSpPr>
            <a:spLocks noGrp="1"/>
          </p:cNvSpPr>
          <p:nvPr/>
        </p:nvSpPr>
        <p:spPr>
          <a:xfrm>
            <a:off x="1101725" y="167125"/>
            <a:ext cx="6940550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Some EM papers on Transformers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69E9B-D3B9-ABA1-F7F5-0610A65B0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1848FB-8D6A-6EFF-816C-C9C734C75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63" y="865245"/>
            <a:ext cx="7011925" cy="2682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EAE38-F575-1902-A749-6EC50ACE1E6C}"/>
              </a:ext>
            </a:extLst>
          </p:cNvPr>
          <p:cNvSpPr txBox="1"/>
          <p:nvPr/>
        </p:nvSpPr>
        <p:spPr>
          <a:xfrm>
            <a:off x="7536526" y="228600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70045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80F68C-8F62-0F0F-C3AB-E1B23AB7A643}"/>
              </a:ext>
            </a:extLst>
          </p:cNvPr>
          <p:cNvSpPr>
            <a:spLocks noGrp="1"/>
          </p:cNvSpPr>
          <p:nvPr/>
        </p:nvSpPr>
        <p:spPr>
          <a:xfrm>
            <a:off x="1101725" y="167125"/>
            <a:ext cx="6940550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Some EM papers on Transformers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69E9B-D3B9-ABA1-F7F5-0610A65B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EAE38-F575-1902-A749-6EC50ACE1E6C}"/>
              </a:ext>
            </a:extLst>
          </p:cNvPr>
          <p:cNvSpPr txBox="1"/>
          <p:nvPr/>
        </p:nvSpPr>
        <p:spPr>
          <a:xfrm>
            <a:off x="7536526" y="228600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47D54-50D0-2DC8-DF4D-DE3BFF605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63" y="712693"/>
            <a:ext cx="4800449" cy="58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7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80F68C-8F62-0F0F-C3AB-E1B23AB7A643}"/>
              </a:ext>
            </a:extLst>
          </p:cNvPr>
          <p:cNvSpPr>
            <a:spLocks noGrp="1"/>
          </p:cNvSpPr>
          <p:nvPr/>
        </p:nvSpPr>
        <p:spPr>
          <a:xfrm>
            <a:off x="1033107" y="491271"/>
            <a:ext cx="6940550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Ref: Some EM papers on Transformers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B04A4-9556-EB53-B4B5-B632D3CEC58F}"/>
              </a:ext>
            </a:extLst>
          </p:cNvPr>
          <p:cNvSpPr txBox="1"/>
          <p:nvPr/>
        </p:nvSpPr>
        <p:spPr>
          <a:xfrm>
            <a:off x="373725" y="1674674"/>
            <a:ext cx="84709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just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</a:rPr>
              <a:t>Niu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Chen, et al. "A deep learning based approach to design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metasurfaces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from desired far-field specifications." IEEE Open Journal of Antennas and Propagation (2023).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</a:rPr>
              <a:t>Niu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Chen, Max Kelly, and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Puyan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Mojabi</a:t>
            </a:r>
            <a:r>
              <a:rPr lang="en-US" b="0" i="0" dirty="0">
                <a:solidFill>
                  <a:srgbClr val="222222"/>
                </a:solidFill>
                <a:effectLst/>
              </a:rPr>
              <a:t>. "An encoder-only transformer to generate power patterns from far-field performance criteria." 2022 16th European Conference on Antennas and Propagation (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EuCAP</a:t>
            </a:r>
            <a:r>
              <a:rPr lang="en-US" b="0" i="0" dirty="0">
                <a:solidFill>
                  <a:srgbClr val="222222"/>
                </a:solidFill>
                <a:effectLst/>
              </a:rPr>
              <a:t>). IEEE, 2022.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69E9B-D3B9-ABA1-F7F5-0610A65B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81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4BE6-71A3-1888-817B-A575C415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attention is calculated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F799-133F-44DD-E554-8C9D4B2CE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3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629469" y="1006409"/>
            <a:ext cx="7886700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583531">
              <a:spcBef>
                <a:spcPts val="75"/>
              </a:spcBef>
            </a:pPr>
            <a:r>
              <a:rPr spc="-8" dirty="0"/>
              <a:t>Vectorization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F09F35-83A0-1BB7-8A80-4EAE34DE71AF}"/>
              </a:ext>
            </a:extLst>
          </p:cNvPr>
          <p:cNvGrpSpPr/>
          <p:nvPr/>
        </p:nvGrpSpPr>
        <p:grpSpPr>
          <a:xfrm>
            <a:off x="2162014" y="1846858"/>
            <a:ext cx="6960443" cy="4137093"/>
            <a:chOff x="19535" y="1051293"/>
            <a:chExt cx="12143740" cy="5784308"/>
          </a:xfrm>
        </p:grpSpPr>
        <p:grpSp>
          <p:nvGrpSpPr>
            <p:cNvPr id="10" name="object 10"/>
            <p:cNvGrpSpPr/>
            <p:nvPr/>
          </p:nvGrpSpPr>
          <p:grpSpPr>
            <a:xfrm>
              <a:off x="19535" y="2639521"/>
              <a:ext cx="12143740" cy="4196080"/>
              <a:chOff x="19535" y="2639521"/>
              <a:chExt cx="12143740" cy="4196080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11407772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200" y="1619517"/>
                    </a:lnTo>
                    <a:lnTo>
                      <a:pt x="114300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77145" y="5524063"/>
                <a:ext cx="1282178" cy="1282177"/>
              </a:xfrm>
              <a:prstGeom prst="rect">
                <a:avLst/>
              </a:prstGeom>
            </p:spPr>
          </p:pic>
          <p:pic>
            <p:nvPicPr>
              <p:cNvPr id="13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00495" y="5524063"/>
                <a:ext cx="1282178" cy="1282177"/>
              </a:xfrm>
              <a:prstGeom prst="rect">
                <a:avLst/>
              </a:prstGeom>
            </p:spPr>
          </p:pic>
          <p:pic>
            <p:nvPicPr>
              <p:cNvPr id="14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9835" y="5524063"/>
                <a:ext cx="1282178" cy="1282177"/>
              </a:xfrm>
              <a:prstGeom prst="rect">
                <a:avLst/>
              </a:prstGeom>
            </p:spPr>
          </p:pic>
          <p:sp>
            <p:nvSpPr>
              <p:cNvPr id="15" name="object 15"/>
              <p:cNvSpPr/>
              <p:nvPr/>
            </p:nvSpPr>
            <p:spPr>
              <a:xfrm>
                <a:off x="1371790" y="3743667"/>
                <a:ext cx="2682875" cy="3091815"/>
              </a:xfrm>
              <a:custGeom>
                <a:avLst/>
                <a:gdLst/>
                <a:ahLst/>
                <a:cxnLst/>
                <a:rect l="l" t="t" r="r" b="b"/>
                <a:pathLst>
                  <a:path w="2682875" h="3091815">
                    <a:moveTo>
                      <a:pt x="1319771" y="0"/>
                    </a:moveTo>
                    <a:lnTo>
                      <a:pt x="0" y="0"/>
                    </a:lnTo>
                    <a:lnTo>
                      <a:pt x="0" y="160883"/>
                    </a:lnTo>
                    <a:lnTo>
                      <a:pt x="0" y="3091611"/>
                    </a:lnTo>
                    <a:lnTo>
                      <a:pt x="1319771" y="3091611"/>
                    </a:lnTo>
                    <a:lnTo>
                      <a:pt x="1319771" y="160883"/>
                    </a:lnTo>
                    <a:lnTo>
                      <a:pt x="1319771" y="0"/>
                    </a:lnTo>
                    <a:close/>
                  </a:path>
                  <a:path w="2682875" h="3091815">
                    <a:moveTo>
                      <a:pt x="2682252" y="0"/>
                    </a:moveTo>
                    <a:lnTo>
                      <a:pt x="1338059" y="0"/>
                    </a:lnTo>
                    <a:lnTo>
                      <a:pt x="1338059" y="160883"/>
                    </a:lnTo>
                    <a:lnTo>
                      <a:pt x="2682252" y="160883"/>
                    </a:lnTo>
                    <a:lnTo>
                      <a:pt x="2682252" y="0"/>
                    </a:lnTo>
                    <a:close/>
                  </a:path>
                </a:pathLst>
              </a:custGeom>
              <a:solidFill>
                <a:srgbClr val="FFFFFF">
                  <a:alpha val="70199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45165" y="5524063"/>
                <a:ext cx="1282178" cy="1282177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2709849" y="3743667"/>
                <a:ext cx="4054475" cy="3091815"/>
              </a:xfrm>
              <a:custGeom>
                <a:avLst/>
                <a:gdLst/>
                <a:ahLst/>
                <a:cxnLst/>
                <a:rect l="l" t="t" r="r" b="b"/>
                <a:pathLst>
                  <a:path w="4054475" h="3091815">
                    <a:moveTo>
                      <a:pt x="1344193" y="160883"/>
                    </a:moveTo>
                    <a:lnTo>
                      <a:pt x="0" y="160883"/>
                    </a:lnTo>
                    <a:lnTo>
                      <a:pt x="0" y="3076651"/>
                    </a:lnTo>
                    <a:lnTo>
                      <a:pt x="1344193" y="3076651"/>
                    </a:lnTo>
                    <a:lnTo>
                      <a:pt x="1344193" y="160883"/>
                    </a:lnTo>
                    <a:close/>
                  </a:path>
                  <a:path w="4054475" h="3091815">
                    <a:moveTo>
                      <a:pt x="2692539" y="0"/>
                    </a:moveTo>
                    <a:lnTo>
                      <a:pt x="1371638" y="0"/>
                    </a:lnTo>
                    <a:lnTo>
                      <a:pt x="1371638" y="160883"/>
                    </a:lnTo>
                    <a:lnTo>
                      <a:pt x="1371638" y="3091611"/>
                    </a:lnTo>
                    <a:lnTo>
                      <a:pt x="2692539" y="3091611"/>
                    </a:lnTo>
                    <a:lnTo>
                      <a:pt x="2692539" y="160883"/>
                    </a:lnTo>
                    <a:lnTo>
                      <a:pt x="2692539" y="0"/>
                    </a:lnTo>
                    <a:close/>
                  </a:path>
                  <a:path w="4054475" h="3091815">
                    <a:moveTo>
                      <a:pt x="4053929" y="0"/>
                    </a:moveTo>
                    <a:lnTo>
                      <a:pt x="2720581" y="0"/>
                    </a:lnTo>
                    <a:lnTo>
                      <a:pt x="2720581" y="160883"/>
                    </a:lnTo>
                    <a:lnTo>
                      <a:pt x="4053929" y="160883"/>
                    </a:lnTo>
                    <a:lnTo>
                      <a:pt x="4053929" y="0"/>
                    </a:lnTo>
                    <a:close/>
                  </a:path>
                </a:pathLst>
              </a:custGeom>
              <a:solidFill>
                <a:srgbClr val="FFFFFF">
                  <a:alpha val="70199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pic>
            <p:nvPicPr>
              <p:cNvPr id="18" name="object 18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55826" y="5524063"/>
                <a:ext cx="1282178" cy="1282177"/>
              </a:xfrm>
              <a:prstGeom prst="rect">
                <a:avLst/>
              </a:prstGeom>
            </p:spPr>
          </p:pic>
          <p:sp>
            <p:nvSpPr>
              <p:cNvPr id="19" name="object 19"/>
              <p:cNvSpPr/>
              <p:nvPr/>
            </p:nvSpPr>
            <p:spPr>
              <a:xfrm>
                <a:off x="5430431" y="3743667"/>
                <a:ext cx="2713990" cy="3077210"/>
              </a:xfrm>
              <a:custGeom>
                <a:avLst/>
                <a:gdLst/>
                <a:ahLst/>
                <a:cxnLst/>
                <a:rect l="l" t="t" r="r" b="b"/>
                <a:pathLst>
                  <a:path w="2713990" h="3077209">
                    <a:moveTo>
                      <a:pt x="1333347" y="160883"/>
                    </a:moveTo>
                    <a:lnTo>
                      <a:pt x="0" y="160883"/>
                    </a:lnTo>
                    <a:lnTo>
                      <a:pt x="0" y="3076651"/>
                    </a:lnTo>
                    <a:lnTo>
                      <a:pt x="1333347" y="3076651"/>
                    </a:lnTo>
                    <a:lnTo>
                      <a:pt x="1333347" y="160883"/>
                    </a:lnTo>
                    <a:close/>
                  </a:path>
                  <a:path w="2713990" h="3077209">
                    <a:moveTo>
                      <a:pt x="2713545" y="0"/>
                    </a:moveTo>
                    <a:lnTo>
                      <a:pt x="1360995" y="0"/>
                    </a:lnTo>
                    <a:lnTo>
                      <a:pt x="1360995" y="160883"/>
                    </a:lnTo>
                    <a:lnTo>
                      <a:pt x="2713545" y="160883"/>
                    </a:lnTo>
                    <a:lnTo>
                      <a:pt x="2713545" y="0"/>
                    </a:lnTo>
                    <a:close/>
                  </a:path>
                </a:pathLst>
              </a:custGeom>
              <a:solidFill>
                <a:srgbClr val="FFFFFF">
                  <a:alpha val="70199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pic>
            <p:nvPicPr>
              <p:cNvPr id="20" name="object 20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66485" y="5524063"/>
                <a:ext cx="1282178" cy="1282177"/>
              </a:xfrm>
              <a:prstGeom prst="rect">
                <a:avLst/>
              </a:prstGeom>
            </p:spPr>
          </p:pic>
          <p:pic>
            <p:nvPicPr>
              <p:cNvPr id="21" name="object 21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11156" y="5524063"/>
                <a:ext cx="1282178" cy="1282177"/>
              </a:xfrm>
              <a:prstGeom prst="rect">
                <a:avLst/>
              </a:prstGeom>
            </p:spPr>
          </p:pic>
          <p:sp>
            <p:nvSpPr>
              <p:cNvPr id="22" name="object 22"/>
              <p:cNvSpPr/>
              <p:nvPr/>
            </p:nvSpPr>
            <p:spPr>
              <a:xfrm>
                <a:off x="6791427" y="3743667"/>
                <a:ext cx="2694305" cy="3091815"/>
              </a:xfrm>
              <a:custGeom>
                <a:avLst/>
                <a:gdLst/>
                <a:ahLst/>
                <a:cxnLst/>
                <a:rect l="l" t="t" r="r" b="b"/>
                <a:pathLst>
                  <a:path w="2694304" h="3091815">
                    <a:moveTo>
                      <a:pt x="2693682" y="0"/>
                    </a:moveTo>
                    <a:lnTo>
                      <a:pt x="1333550" y="0"/>
                    </a:lnTo>
                    <a:lnTo>
                      <a:pt x="1333550" y="160883"/>
                    </a:lnTo>
                    <a:lnTo>
                      <a:pt x="0" y="160883"/>
                    </a:lnTo>
                    <a:lnTo>
                      <a:pt x="0" y="3091611"/>
                    </a:lnTo>
                    <a:lnTo>
                      <a:pt x="1352550" y="3091611"/>
                    </a:lnTo>
                    <a:lnTo>
                      <a:pt x="1352550" y="160883"/>
                    </a:lnTo>
                    <a:lnTo>
                      <a:pt x="2693682" y="160883"/>
                    </a:lnTo>
                    <a:lnTo>
                      <a:pt x="2693682" y="0"/>
                    </a:lnTo>
                    <a:close/>
                  </a:path>
                </a:pathLst>
              </a:custGeom>
              <a:solidFill>
                <a:srgbClr val="FFFFFF">
                  <a:alpha val="70199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pic>
            <p:nvPicPr>
              <p:cNvPr id="23" name="object 23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21816" y="5524063"/>
                <a:ext cx="1282178" cy="1282177"/>
              </a:xfrm>
              <a:prstGeom prst="rect">
                <a:avLst/>
              </a:prstGeom>
            </p:spPr>
          </p:pic>
          <p:sp>
            <p:nvSpPr>
              <p:cNvPr id="24" name="object 24"/>
              <p:cNvSpPr/>
              <p:nvPr/>
            </p:nvSpPr>
            <p:spPr>
              <a:xfrm>
                <a:off x="19532" y="3743667"/>
                <a:ext cx="12143740" cy="3091815"/>
              </a:xfrm>
              <a:custGeom>
                <a:avLst/>
                <a:gdLst/>
                <a:ahLst/>
                <a:cxnLst/>
                <a:rect l="l" t="t" r="r" b="b"/>
                <a:pathLst>
                  <a:path w="12143740" h="3091815">
                    <a:moveTo>
                      <a:pt x="1328305" y="0"/>
                    </a:moveTo>
                    <a:lnTo>
                      <a:pt x="0" y="0"/>
                    </a:lnTo>
                    <a:lnTo>
                      <a:pt x="0" y="160883"/>
                    </a:lnTo>
                    <a:lnTo>
                      <a:pt x="1328305" y="160883"/>
                    </a:lnTo>
                    <a:lnTo>
                      <a:pt x="1328305" y="0"/>
                    </a:lnTo>
                    <a:close/>
                  </a:path>
                  <a:path w="12143740" h="3091815">
                    <a:moveTo>
                      <a:pt x="9465577" y="160883"/>
                    </a:moveTo>
                    <a:lnTo>
                      <a:pt x="8105445" y="160883"/>
                    </a:lnTo>
                    <a:lnTo>
                      <a:pt x="8105445" y="3075419"/>
                    </a:lnTo>
                    <a:lnTo>
                      <a:pt x="9465577" y="3075419"/>
                    </a:lnTo>
                    <a:lnTo>
                      <a:pt x="9465577" y="160883"/>
                    </a:lnTo>
                    <a:close/>
                  </a:path>
                  <a:path w="12143740" h="3091815">
                    <a:moveTo>
                      <a:pt x="10799140" y="0"/>
                    </a:moveTo>
                    <a:lnTo>
                      <a:pt x="9479775" y="0"/>
                    </a:lnTo>
                    <a:lnTo>
                      <a:pt x="9479775" y="160883"/>
                    </a:lnTo>
                    <a:lnTo>
                      <a:pt x="9479775" y="3080867"/>
                    </a:lnTo>
                    <a:lnTo>
                      <a:pt x="10799140" y="3080867"/>
                    </a:lnTo>
                    <a:lnTo>
                      <a:pt x="10799140" y="160883"/>
                    </a:lnTo>
                    <a:lnTo>
                      <a:pt x="10799140" y="0"/>
                    </a:lnTo>
                    <a:close/>
                  </a:path>
                  <a:path w="12143740" h="3091815">
                    <a:moveTo>
                      <a:pt x="12143702" y="0"/>
                    </a:moveTo>
                    <a:lnTo>
                      <a:pt x="10817365" y="0"/>
                    </a:lnTo>
                    <a:lnTo>
                      <a:pt x="10817365" y="160883"/>
                    </a:lnTo>
                    <a:lnTo>
                      <a:pt x="10817365" y="3091611"/>
                    </a:lnTo>
                    <a:lnTo>
                      <a:pt x="12143702" y="3091611"/>
                    </a:lnTo>
                    <a:lnTo>
                      <a:pt x="12143702" y="160883"/>
                    </a:lnTo>
                    <a:lnTo>
                      <a:pt x="12143702" y="0"/>
                    </a:lnTo>
                    <a:close/>
                  </a:path>
                </a:pathLst>
              </a:custGeom>
              <a:solidFill>
                <a:srgbClr val="FFFFFF">
                  <a:alpha val="70199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pic>
            <p:nvPicPr>
              <p:cNvPr id="25" name="object 25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506" y="5524063"/>
                <a:ext cx="1282177" cy="1282177"/>
              </a:xfrm>
              <a:prstGeom prst="rect">
                <a:avLst/>
              </a:prstGeom>
            </p:spPr>
          </p:pic>
          <p:sp>
            <p:nvSpPr>
              <p:cNvPr id="26" name="object 26"/>
              <p:cNvSpPr/>
              <p:nvPr/>
            </p:nvSpPr>
            <p:spPr>
              <a:xfrm>
                <a:off x="19535" y="3904545"/>
                <a:ext cx="1328420" cy="2901950"/>
              </a:xfrm>
              <a:custGeom>
                <a:avLst/>
                <a:gdLst/>
                <a:ahLst/>
                <a:cxnLst/>
                <a:rect l="l" t="t" r="r" b="b"/>
                <a:pathLst>
                  <a:path w="1328420" h="2901950">
                    <a:moveTo>
                      <a:pt x="0" y="2901695"/>
                    </a:moveTo>
                    <a:lnTo>
                      <a:pt x="1328310" y="2901695"/>
                    </a:lnTo>
                    <a:lnTo>
                      <a:pt x="1328310" y="0"/>
                    </a:lnTo>
                    <a:lnTo>
                      <a:pt x="0" y="0"/>
                    </a:lnTo>
                    <a:lnTo>
                      <a:pt x="0" y="2901695"/>
                    </a:lnTo>
                    <a:close/>
                  </a:path>
                </a:pathLst>
              </a:custGeom>
              <a:solidFill>
                <a:srgbClr val="FFFFFF">
                  <a:alpha val="70199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71449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565099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565105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1926780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80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1920430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80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80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80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80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192043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80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80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80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3282111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3275761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3275765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4637443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4631093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463109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5992774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5986424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67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67" y="851814"/>
                    </a:lnTo>
                    <a:lnTo>
                      <a:pt x="220967" y="839114"/>
                    </a:lnTo>
                    <a:close/>
                  </a:path>
                  <a:path w="220979" h="852170">
                    <a:moveTo>
                      <a:pt x="220967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67" y="642035"/>
                    </a:lnTo>
                    <a:lnTo>
                      <a:pt x="220967" y="629335"/>
                    </a:lnTo>
                    <a:close/>
                  </a:path>
                  <a:path w="220979" h="852170">
                    <a:moveTo>
                      <a:pt x="220967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67" y="432257"/>
                    </a:lnTo>
                    <a:lnTo>
                      <a:pt x="220967" y="419557"/>
                    </a:lnTo>
                    <a:close/>
                  </a:path>
                  <a:path w="220979" h="852170">
                    <a:moveTo>
                      <a:pt x="220967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67" y="222478"/>
                    </a:lnTo>
                    <a:lnTo>
                      <a:pt x="220967" y="209778"/>
                    </a:lnTo>
                    <a:close/>
                  </a:path>
                  <a:path w="220979" h="852170">
                    <a:moveTo>
                      <a:pt x="220967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67" y="12700"/>
                    </a:lnTo>
                    <a:lnTo>
                      <a:pt x="22096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598642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7348093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7341743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734175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8703425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8697075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869708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10058756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10052406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1005241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11414087" y="2645879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0" y="1048893"/>
                    </a:lnTo>
                    <a:lnTo>
                      <a:pt x="0" y="1258671"/>
                    </a:lnTo>
                    <a:lnTo>
                      <a:pt x="208280" y="1258671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11407737" y="2849308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11407744" y="2639521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7C09890-00AB-FE12-F1CC-EF5C21F9B0D1}"/>
                </a:ext>
              </a:extLst>
            </p:cNvPr>
            <p:cNvGrpSpPr/>
            <p:nvPr/>
          </p:nvGrpSpPr>
          <p:grpSpPr>
            <a:xfrm>
              <a:off x="580345" y="1051293"/>
              <a:ext cx="11578977" cy="4473137"/>
              <a:chOff x="580345" y="1051293"/>
              <a:chExt cx="11578977" cy="4473137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580345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199" y="1619517"/>
                    </a:lnTo>
                    <a:lnTo>
                      <a:pt x="114299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" name="object 3"/>
              <p:cNvSpPr/>
              <p:nvPr/>
            </p:nvSpPr>
            <p:spPr>
              <a:xfrm>
                <a:off x="1935675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200" y="1619517"/>
                    </a:lnTo>
                    <a:lnTo>
                      <a:pt x="114300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3293838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198" y="1619517"/>
                    </a:lnTo>
                    <a:lnTo>
                      <a:pt x="114298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642765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200" y="1619517"/>
                    </a:lnTo>
                    <a:lnTo>
                      <a:pt x="114300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5995609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198" y="1619517"/>
                    </a:lnTo>
                    <a:lnTo>
                      <a:pt x="114298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356995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200" y="1619517"/>
                    </a:lnTo>
                    <a:lnTo>
                      <a:pt x="114300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8712325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198" y="1619517"/>
                    </a:lnTo>
                    <a:lnTo>
                      <a:pt x="114298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0066511" y="3904545"/>
                <a:ext cx="190500" cy="161988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619885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76198" y="1619517"/>
                    </a:lnTo>
                    <a:lnTo>
                      <a:pt x="114298" y="1619517"/>
                    </a:lnTo>
                    <a:lnTo>
                      <a:pt x="114300" y="129539"/>
                    </a:lnTo>
                    <a:lnTo>
                      <a:pt x="190500" y="19050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1074078" y="1051293"/>
                <a:ext cx="10242879" cy="976232"/>
              </a:xfrm>
              <a:custGeom>
                <a:avLst/>
                <a:gdLst/>
                <a:ahLst/>
                <a:cxnLst/>
                <a:rect l="l" t="t" r="r" b="b"/>
                <a:pathLst>
                  <a:path w="10441305" h="523240">
                    <a:moveTo>
                      <a:pt x="10440683" y="0"/>
                    </a:moveTo>
                    <a:lnTo>
                      <a:pt x="0" y="0"/>
                    </a:lnTo>
                    <a:lnTo>
                      <a:pt x="0" y="462254"/>
                    </a:lnTo>
                    <a:lnTo>
                      <a:pt x="0" y="488149"/>
                    </a:lnTo>
                    <a:lnTo>
                      <a:pt x="0" y="523214"/>
                    </a:lnTo>
                    <a:lnTo>
                      <a:pt x="8535860" y="523214"/>
                    </a:lnTo>
                    <a:lnTo>
                      <a:pt x="8535860" y="488149"/>
                    </a:lnTo>
                    <a:lnTo>
                      <a:pt x="10400208" y="488149"/>
                    </a:lnTo>
                    <a:lnTo>
                      <a:pt x="10400208" y="523214"/>
                    </a:lnTo>
                    <a:lnTo>
                      <a:pt x="10440683" y="523214"/>
                    </a:lnTo>
                    <a:lnTo>
                      <a:pt x="10440683" y="488149"/>
                    </a:lnTo>
                    <a:lnTo>
                      <a:pt x="10440683" y="462254"/>
                    </a:lnTo>
                    <a:lnTo>
                      <a:pt x="10440683" y="0"/>
                    </a:lnTo>
                    <a:close/>
                  </a:path>
                </a:pathLst>
              </a:custGeom>
              <a:solidFill>
                <a:srgbClr val="D6DCE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" name="object 56"/>
              <p:cNvSpPr txBox="1"/>
              <p:nvPr/>
            </p:nvSpPr>
            <p:spPr>
              <a:xfrm>
                <a:off x="1067074" y="1057908"/>
                <a:ext cx="10144155" cy="917120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100" dirty="0">
                    <a:latin typeface="Calibri"/>
                    <a:cs typeface="Calibri"/>
                  </a:rPr>
                  <a:t>If</a:t>
                </a:r>
                <a:r>
                  <a:rPr lang="en-US" sz="2100" spc="-30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the</a:t>
                </a:r>
                <a:r>
                  <a:rPr lang="en-US" sz="2100" spc="-34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patches</a:t>
                </a:r>
                <a:r>
                  <a:rPr lang="en-US" sz="2100" spc="-26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are</a:t>
                </a:r>
                <a:r>
                  <a:rPr lang="en-US" sz="2100" spc="-30" dirty="0">
                    <a:latin typeface="Calibri"/>
                    <a:cs typeface="Calibri"/>
                  </a:rPr>
                  <a:t> </a:t>
                </a:r>
                <a:r>
                  <a:rPr lang="en-US" sz="2100" spc="94" dirty="0">
                    <a:latin typeface="Cambria Math"/>
                    <a:cs typeface="Cambria Math"/>
                  </a:rPr>
                  <a:t>𝑑</a:t>
                </a:r>
                <a:r>
                  <a:rPr lang="en-US" sz="2250" spc="140" baseline="-15277" dirty="0">
                    <a:latin typeface="Cambria Math"/>
                    <a:cs typeface="Cambria Math"/>
                  </a:rPr>
                  <a:t>1</a:t>
                </a:r>
                <a:r>
                  <a:rPr lang="en-US" sz="2100" spc="94" dirty="0">
                    <a:latin typeface="Cambria Math"/>
                    <a:cs typeface="Cambria Math"/>
                  </a:rPr>
                  <a:t>×𝑑</a:t>
                </a:r>
                <a:r>
                  <a:rPr lang="en-US" sz="2250" spc="140" baseline="-15277" dirty="0">
                    <a:latin typeface="Cambria Math"/>
                    <a:cs typeface="Cambria Math"/>
                  </a:rPr>
                  <a:t>2</a:t>
                </a:r>
                <a:r>
                  <a:rPr lang="en-US" sz="2100" spc="94" dirty="0">
                    <a:latin typeface="Cambria Math"/>
                    <a:cs typeface="Cambria Math"/>
                  </a:rPr>
                  <a:t>×𝑑</a:t>
                </a:r>
                <a:r>
                  <a:rPr lang="en-US" sz="2250" spc="140" baseline="-15277" dirty="0">
                    <a:latin typeface="Cambria Math"/>
                    <a:cs typeface="Cambria Math"/>
                  </a:rPr>
                  <a:t>3</a:t>
                </a:r>
                <a:r>
                  <a:rPr lang="en-US" sz="2250" spc="332" baseline="-15277" dirty="0">
                    <a:latin typeface="Cambria Math"/>
                    <a:cs typeface="Cambria Math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tensors,</a:t>
                </a:r>
                <a:r>
                  <a:rPr lang="en-US" sz="2100" spc="-26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then</a:t>
                </a:r>
                <a:r>
                  <a:rPr lang="en-US" sz="2100" spc="-26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the</a:t>
                </a:r>
                <a:r>
                  <a:rPr lang="en-US" sz="2100" spc="-34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vectors</a:t>
                </a:r>
                <a:r>
                  <a:rPr lang="en-US" sz="2100" spc="-26" dirty="0">
                    <a:latin typeface="Calibri"/>
                    <a:cs typeface="Calibri"/>
                  </a:rPr>
                  <a:t> </a:t>
                </a:r>
                <a:r>
                  <a:rPr lang="en-US" sz="2100" dirty="0">
                    <a:latin typeface="Calibri"/>
                    <a:cs typeface="Calibri"/>
                  </a:rPr>
                  <a:t>are</a:t>
                </a:r>
                <a:r>
                  <a:rPr lang="en-US" sz="2100" spc="-26" dirty="0">
                    <a:latin typeface="Calibri"/>
                    <a:cs typeface="Calibri"/>
                  </a:rPr>
                  <a:t> </a:t>
                </a:r>
                <a:r>
                  <a:rPr lang="en-US" sz="2100" spc="86" dirty="0">
                    <a:latin typeface="Cambria Math"/>
                    <a:cs typeface="Cambria Math"/>
                  </a:rPr>
                  <a:t>𝑑</a:t>
                </a:r>
                <a:r>
                  <a:rPr lang="en-US" sz="2250" spc="129" baseline="-15277" dirty="0">
                    <a:latin typeface="Cambria Math"/>
                    <a:cs typeface="Cambria Math"/>
                  </a:rPr>
                  <a:t>1</a:t>
                </a:r>
                <a:r>
                  <a:rPr lang="en-US" sz="2100" spc="86" dirty="0">
                    <a:latin typeface="Cambria Math"/>
                    <a:cs typeface="Cambria Math"/>
                  </a:rPr>
                  <a:t>𝑑</a:t>
                </a:r>
                <a:r>
                  <a:rPr lang="en-US" sz="2250" spc="129" baseline="-15277" dirty="0">
                    <a:latin typeface="Cambria Math"/>
                    <a:cs typeface="Cambria Math"/>
                  </a:rPr>
                  <a:t>2</a:t>
                </a:r>
                <a:r>
                  <a:rPr lang="en-US" sz="2100" spc="86" dirty="0">
                    <a:latin typeface="Cambria Math"/>
                    <a:cs typeface="Cambria Math"/>
                  </a:rPr>
                  <a:t>𝑑</a:t>
                </a:r>
                <a:r>
                  <a:rPr lang="en-US" sz="2250" spc="129" baseline="-15277" dirty="0">
                    <a:latin typeface="Cambria Math"/>
                    <a:cs typeface="Cambria Math"/>
                  </a:rPr>
                  <a:t>3</a:t>
                </a:r>
                <a:r>
                  <a:rPr lang="en-US" sz="2100" spc="86" dirty="0">
                    <a:latin typeface="Cambria Math"/>
                    <a:cs typeface="Cambria Math"/>
                  </a:rPr>
                  <a:t>×1</a:t>
                </a:r>
                <a:r>
                  <a:rPr lang="en-US" sz="2100" spc="86" dirty="0">
                    <a:latin typeface="Calibri"/>
                    <a:cs typeface="Calibri"/>
                  </a:rPr>
                  <a:t>.</a:t>
                </a:r>
                <a:endParaRPr lang="en-US" sz="2100" dirty="0">
                  <a:latin typeface="Calibri"/>
                  <a:cs typeface="Calibri"/>
                </a:endParaRPr>
              </a:p>
            </p:txBody>
          </p:sp>
          <p:sp>
            <p:nvSpPr>
              <p:cNvPr id="57" name="object 57"/>
              <p:cNvSpPr txBox="1"/>
              <p:nvPr/>
            </p:nvSpPr>
            <p:spPr>
              <a:xfrm>
                <a:off x="803331" y="3021217"/>
                <a:ext cx="553827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sz="2100" spc="-19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1</a:t>
                </a:r>
                <a:endParaRPr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58" name="object 58"/>
              <p:cNvSpPr txBox="1"/>
              <p:nvPr/>
            </p:nvSpPr>
            <p:spPr>
              <a:xfrm>
                <a:off x="2171552" y="3021217"/>
                <a:ext cx="632902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100" spc="270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2</a:t>
                </a:r>
                <a:endParaRPr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59" name="object 59"/>
              <p:cNvSpPr txBox="1"/>
              <p:nvPr/>
            </p:nvSpPr>
            <p:spPr>
              <a:xfrm>
                <a:off x="3519257" y="3021217"/>
                <a:ext cx="577285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sz="2100" spc="135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203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3</a:t>
                </a:r>
                <a:endParaRPr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0" name="object 60"/>
              <p:cNvSpPr txBox="1"/>
              <p:nvPr/>
            </p:nvSpPr>
            <p:spPr>
              <a:xfrm>
                <a:off x="4869176" y="3021217"/>
                <a:ext cx="702956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sz="2100" spc="124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185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4</a:t>
                </a:r>
                <a:endParaRPr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1" name="object 61"/>
              <p:cNvSpPr txBox="1"/>
              <p:nvPr/>
            </p:nvSpPr>
            <p:spPr>
              <a:xfrm>
                <a:off x="6241525" y="3021217"/>
                <a:ext cx="678314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sz="2100" spc="-19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5</a:t>
                </a:r>
                <a:endParaRPr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2" name="object 62"/>
              <p:cNvSpPr txBox="1"/>
              <p:nvPr/>
            </p:nvSpPr>
            <p:spPr>
              <a:xfrm>
                <a:off x="7589234" y="3021217"/>
                <a:ext cx="573293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100" spc="-19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6</a:t>
                </a:r>
                <a:endParaRPr lang="en-US"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3" name="object 63"/>
              <p:cNvSpPr txBox="1"/>
              <p:nvPr/>
            </p:nvSpPr>
            <p:spPr>
              <a:xfrm>
                <a:off x="8943719" y="3021217"/>
                <a:ext cx="702956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100" spc="-19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7</a:t>
                </a:r>
                <a:endParaRPr lang="en-US"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4" name="object 64"/>
              <p:cNvSpPr txBox="1"/>
              <p:nvPr/>
            </p:nvSpPr>
            <p:spPr>
              <a:xfrm>
                <a:off x="10316068" y="3021217"/>
                <a:ext cx="557120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100" spc="-19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8</a:t>
                </a:r>
                <a:endParaRPr lang="en-US" sz="2250" baseline="-1527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5" name="object 65"/>
              <p:cNvSpPr txBox="1"/>
              <p:nvPr/>
            </p:nvSpPr>
            <p:spPr>
              <a:xfrm>
                <a:off x="11667774" y="3021217"/>
                <a:ext cx="491548" cy="46528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100" spc="-19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𝐱</a:t>
                </a:r>
                <a:r>
                  <a:rPr lang="en-US" sz="2250" spc="-28" baseline="-15277" dirty="0">
                    <a:solidFill>
                      <a:srgbClr val="385723"/>
                    </a:solidFill>
                    <a:latin typeface="Cambria Math"/>
                    <a:cs typeface="Cambria Math"/>
                  </a:rPr>
                  <a:t>9</a:t>
                </a:r>
                <a:endParaRPr lang="en-US" sz="2250" baseline="-15277" dirty="0">
                  <a:latin typeface="Cambria Math"/>
                  <a:cs typeface="Cambria Math"/>
                </a:endParaRPr>
              </a:p>
            </p:txBody>
          </p:sp>
          <p:grpSp>
            <p:nvGrpSpPr>
              <p:cNvPr id="66" name="object 66"/>
              <p:cNvGrpSpPr/>
              <p:nvPr/>
            </p:nvGrpSpPr>
            <p:grpSpPr>
              <a:xfrm>
                <a:off x="3519257" y="1496629"/>
                <a:ext cx="2757495" cy="529132"/>
                <a:chOff x="3519257" y="1496629"/>
                <a:chExt cx="2757495" cy="529132"/>
              </a:xfrm>
            </p:grpSpPr>
            <p:sp>
              <p:nvSpPr>
                <p:cNvPr id="67" name="object 67"/>
                <p:cNvSpPr/>
                <p:nvPr/>
              </p:nvSpPr>
              <p:spPr>
                <a:xfrm>
                  <a:off x="4488591" y="1496629"/>
                  <a:ext cx="1788161" cy="4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160" h="45719">
                      <a:moveTo>
                        <a:pt x="0" y="0"/>
                      </a:moveTo>
                      <a:lnTo>
                        <a:pt x="1788139" y="0"/>
                      </a:lnTo>
                      <a:lnTo>
                        <a:pt x="1788139" y="45719"/>
                      </a:lnTo>
                      <a:lnTo>
                        <a:pt x="0" y="457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76200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68" name="object 68"/>
                <p:cNvSpPr/>
                <p:nvPr/>
              </p:nvSpPr>
              <p:spPr>
                <a:xfrm>
                  <a:off x="3519257" y="1980041"/>
                  <a:ext cx="1788161" cy="4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159" h="45719">
                      <a:moveTo>
                        <a:pt x="0" y="0"/>
                      </a:moveTo>
                      <a:lnTo>
                        <a:pt x="1788139" y="0"/>
                      </a:lnTo>
                      <a:lnTo>
                        <a:pt x="1788139" y="45719"/>
                      </a:lnTo>
                      <a:lnTo>
                        <a:pt x="0" y="457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76200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50ED09A-74DF-64D6-659C-C119AA9492E0}"/>
              </a:ext>
            </a:extLst>
          </p:cNvPr>
          <p:cNvGrpSpPr/>
          <p:nvPr/>
        </p:nvGrpSpPr>
        <p:grpSpPr>
          <a:xfrm>
            <a:off x="221860" y="1672406"/>
            <a:ext cx="2179326" cy="2605949"/>
            <a:chOff x="424018" y="1836859"/>
            <a:chExt cx="4121663" cy="4117469"/>
          </a:xfrm>
        </p:grpSpPr>
        <p:pic>
          <p:nvPicPr>
            <p:cNvPr id="71" name="object 3">
              <a:extLst>
                <a:ext uri="{FF2B5EF4-FFF2-40B4-BE49-F238E27FC236}">
                  <a16:creationId xmlns:a16="http://schemas.microsoft.com/office/drawing/2014/main" id="{9E809CFB-44F1-EEE5-EC8F-1694CFD96EC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018" y="1836859"/>
              <a:ext cx="1282177" cy="1282178"/>
            </a:xfrm>
            <a:prstGeom prst="rect">
              <a:avLst/>
            </a:prstGeom>
          </p:spPr>
        </p:pic>
        <p:pic>
          <p:nvPicPr>
            <p:cNvPr id="72" name="object 4">
              <a:extLst>
                <a:ext uri="{FF2B5EF4-FFF2-40B4-BE49-F238E27FC236}">
                  <a16:creationId xmlns:a16="http://schemas.microsoft.com/office/drawing/2014/main" id="{7E6DE5B4-58C0-A638-62FE-D1C7EA60C38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3760" y="1836859"/>
              <a:ext cx="1282178" cy="1282178"/>
            </a:xfrm>
            <a:prstGeom prst="rect">
              <a:avLst/>
            </a:prstGeom>
          </p:spPr>
        </p:pic>
        <p:pic>
          <p:nvPicPr>
            <p:cNvPr id="73" name="object 5">
              <a:extLst>
                <a:ext uri="{FF2B5EF4-FFF2-40B4-BE49-F238E27FC236}">
                  <a16:creationId xmlns:a16="http://schemas.microsoft.com/office/drawing/2014/main" id="{B931C7AB-FDCC-FB71-51EA-994407136A0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3503" y="1836859"/>
              <a:ext cx="1282178" cy="1282178"/>
            </a:xfrm>
            <a:prstGeom prst="rect">
              <a:avLst/>
            </a:prstGeom>
          </p:spPr>
        </p:pic>
        <p:pic>
          <p:nvPicPr>
            <p:cNvPr id="74" name="object 6">
              <a:extLst>
                <a:ext uri="{FF2B5EF4-FFF2-40B4-BE49-F238E27FC236}">
                  <a16:creationId xmlns:a16="http://schemas.microsoft.com/office/drawing/2014/main" id="{C8AC18E2-ABBD-874C-17DE-A96CB33CE6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18" y="3254504"/>
              <a:ext cx="1282177" cy="1282178"/>
            </a:xfrm>
            <a:prstGeom prst="rect">
              <a:avLst/>
            </a:prstGeom>
          </p:spPr>
        </p:pic>
        <p:pic>
          <p:nvPicPr>
            <p:cNvPr id="75" name="object 7">
              <a:extLst>
                <a:ext uri="{FF2B5EF4-FFF2-40B4-BE49-F238E27FC236}">
                  <a16:creationId xmlns:a16="http://schemas.microsoft.com/office/drawing/2014/main" id="{DA0DE155-DFB6-1D13-A0FE-8218D2D348D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3760" y="3254504"/>
              <a:ext cx="1282178" cy="1282178"/>
            </a:xfrm>
            <a:prstGeom prst="rect">
              <a:avLst/>
            </a:prstGeom>
          </p:spPr>
        </p:pic>
        <p:pic>
          <p:nvPicPr>
            <p:cNvPr id="76" name="object 8">
              <a:extLst>
                <a:ext uri="{FF2B5EF4-FFF2-40B4-BE49-F238E27FC236}">
                  <a16:creationId xmlns:a16="http://schemas.microsoft.com/office/drawing/2014/main" id="{18BF9BAD-01DE-107E-2C5A-CDAC570A91D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3503" y="3254504"/>
              <a:ext cx="1282178" cy="1282178"/>
            </a:xfrm>
            <a:prstGeom prst="rect">
              <a:avLst/>
            </a:prstGeom>
          </p:spPr>
        </p:pic>
        <p:pic>
          <p:nvPicPr>
            <p:cNvPr id="77" name="object 9">
              <a:extLst>
                <a:ext uri="{FF2B5EF4-FFF2-40B4-BE49-F238E27FC236}">
                  <a16:creationId xmlns:a16="http://schemas.microsoft.com/office/drawing/2014/main" id="{8640D816-8BFA-0840-2FE4-5A68D751301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018" y="4672150"/>
              <a:ext cx="1282177" cy="1282178"/>
            </a:xfrm>
            <a:prstGeom prst="rect">
              <a:avLst/>
            </a:prstGeom>
          </p:spPr>
        </p:pic>
        <p:pic>
          <p:nvPicPr>
            <p:cNvPr id="78" name="object 10">
              <a:extLst>
                <a:ext uri="{FF2B5EF4-FFF2-40B4-BE49-F238E27FC236}">
                  <a16:creationId xmlns:a16="http://schemas.microsoft.com/office/drawing/2014/main" id="{A49BD257-4A6E-9B87-15FD-11E5B0C68E4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760" y="4672150"/>
              <a:ext cx="1282178" cy="1282178"/>
            </a:xfrm>
            <a:prstGeom prst="rect">
              <a:avLst/>
            </a:prstGeom>
          </p:spPr>
        </p:pic>
        <p:pic>
          <p:nvPicPr>
            <p:cNvPr id="79" name="object 11">
              <a:extLst>
                <a:ext uri="{FF2B5EF4-FFF2-40B4-BE49-F238E27FC236}">
                  <a16:creationId xmlns:a16="http://schemas.microsoft.com/office/drawing/2014/main" id="{CCE62983-2A5A-A4BD-A593-0E7AAA99B2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3503" y="4672150"/>
              <a:ext cx="1282178" cy="1282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30">
            <a:extLst>
              <a:ext uri="{FF2B5EF4-FFF2-40B4-BE49-F238E27FC236}">
                <a16:creationId xmlns:a16="http://schemas.microsoft.com/office/drawing/2014/main" id="{AFA1FBC2-845B-D2C9-0196-C3972577DFDC}"/>
              </a:ext>
            </a:extLst>
          </p:cNvPr>
          <p:cNvSpPr txBox="1">
            <a:spLocks/>
          </p:cNvSpPr>
          <p:nvPr/>
        </p:nvSpPr>
        <p:spPr>
          <a:xfrm>
            <a:off x="141722" y="847137"/>
            <a:ext cx="170068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8575">
              <a:spcBef>
                <a:spcPts val="75"/>
              </a:spcBef>
            </a:pPr>
            <a:r>
              <a:rPr lang="en-US" sz="2100" spc="-15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-23" baseline="-15277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lang="en-US" sz="2250" spc="225" baseline="-15277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2100" dirty="0">
                <a:latin typeface="Cambria Math"/>
                <a:cs typeface="Cambria Math"/>
              </a:rPr>
              <a:t>=</a:t>
            </a:r>
            <a:r>
              <a:rPr lang="en-US" sz="2100" spc="45" dirty="0">
                <a:latin typeface="Cambria Math"/>
                <a:cs typeface="Cambria Math"/>
              </a:rPr>
              <a:t> </a:t>
            </a:r>
            <a:r>
              <a:rPr lang="en-US" sz="2100" dirty="0">
                <a:latin typeface="Cambria Math"/>
                <a:cs typeface="Cambria Math"/>
              </a:rPr>
              <a:t>𝐖</a:t>
            </a:r>
            <a:r>
              <a:rPr lang="en-US" sz="2100" spc="-64" dirty="0">
                <a:latin typeface="Cambria Math"/>
                <a:cs typeface="Cambria Math"/>
              </a:rPr>
              <a:t> </a:t>
            </a:r>
            <a:r>
              <a:rPr lang="en-US" sz="210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lang="en-US" sz="2250" baseline="-15277" dirty="0">
                <a:solidFill>
                  <a:srgbClr val="548235"/>
                </a:solidFill>
                <a:latin typeface="Cambria Math"/>
                <a:cs typeface="Cambria Math"/>
              </a:rPr>
              <a:t>1</a:t>
            </a:r>
            <a:r>
              <a:rPr lang="en-US" sz="2250" spc="259" baseline="-15277" dirty="0">
                <a:solidFill>
                  <a:srgbClr val="548235"/>
                </a:solidFill>
                <a:latin typeface="Cambria Math"/>
                <a:cs typeface="Cambria Math"/>
              </a:rPr>
              <a:t> </a:t>
            </a:r>
            <a:r>
              <a:rPr lang="en-US" sz="2100" dirty="0">
                <a:latin typeface="Cambria Math"/>
                <a:cs typeface="Cambria Math"/>
              </a:rPr>
              <a:t>+</a:t>
            </a:r>
            <a:r>
              <a:rPr lang="en-US" sz="2100" spc="-56" dirty="0">
                <a:latin typeface="Cambria Math"/>
                <a:cs typeface="Cambria Math"/>
              </a:rPr>
              <a:t> </a:t>
            </a:r>
            <a:r>
              <a:rPr lang="en-US" sz="2100" spc="-38" dirty="0">
                <a:latin typeface="Cambria Math"/>
                <a:cs typeface="Cambria Math"/>
              </a:rPr>
              <a:t>𝐛</a:t>
            </a:r>
            <a:endParaRPr lang="en-US" sz="2100" dirty="0">
              <a:latin typeface="Cambria Math"/>
              <a:cs typeface="Cambria Math"/>
            </a:endParaRP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B4C0E663-354E-5011-60D5-43DC4CCE25C5}"/>
              </a:ext>
            </a:extLst>
          </p:cNvPr>
          <p:cNvSpPr txBox="1">
            <a:spLocks/>
          </p:cNvSpPr>
          <p:nvPr/>
        </p:nvSpPr>
        <p:spPr>
          <a:xfrm>
            <a:off x="2045255" y="837289"/>
            <a:ext cx="170068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8575">
              <a:spcBef>
                <a:spcPts val="75"/>
              </a:spcBef>
            </a:pPr>
            <a:r>
              <a:rPr lang="en-US" sz="2100" spc="-15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-23" baseline="-15277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r>
              <a:rPr lang="en-US" sz="2250" spc="225" baseline="-15277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2100" dirty="0">
                <a:latin typeface="Cambria Math"/>
                <a:cs typeface="Cambria Math"/>
              </a:rPr>
              <a:t>=</a:t>
            </a:r>
            <a:r>
              <a:rPr lang="en-US" sz="2100" spc="45" dirty="0">
                <a:latin typeface="Cambria Math"/>
                <a:cs typeface="Cambria Math"/>
              </a:rPr>
              <a:t> </a:t>
            </a:r>
            <a:r>
              <a:rPr lang="en-US" sz="2100" dirty="0">
                <a:latin typeface="Cambria Math"/>
                <a:cs typeface="Cambria Math"/>
              </a:rPr>
              <a:t>𝐖</a:t>
            </a:r>
            <a:r>
              <a:rPr lang="en-US" sz="2100" spc="-64" dirty="0">
                <a:latin typeface="Cambria Math"/>
                <a:cs typeface="Cambria Math"/>
              </a:rPr>
              <a:t> </a:t>
            </a:r>
            <a:r>
              <a:rPr lang="en-US" sz="210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lang="en-US" sz="2250" baseline="-15277" dirty="0">
                <a:solidFill>
                  <a:srgbClr val="548235"/>
                </a:solidFill>
                <a:latin typeface="Cambria Math"/>
                <a:cs typeface="Cambria Math"/>
              </a:rPr>
              <a:t>2</a:t>
            </a:r>
            <a:r>
              <a:rPr lang="en-US" sz="2250" spc="259" baseline="-15277" dirty="0">
                <a:solidFill>
                  <a:srgbClr val="548235"/>
                </a:solidFill>
                <a:latin typeface="Cambria Math"/>
                <a:cs typeface="Cambria Math"/>
              </a:rPr>
              <a:t> </a:t>
            </a:r>
            <a:r>
              <a:rPr lang="en-US" sz="2100" dirty="0">
                <a:latin typeface="Cambria Math"/>
                <a:cs typeface="Cambria Math"/>
              </a:rPr>
              <a:t>+</a:t>
            </a:r>
            <a:r>
              <a:rPr lang="en-US" sz="2100" spc="-56" dirty="0">
                <a:latin typeface="Cambria Math"/>
                <a:cs typeface="Cambria Math"/>
              </a:rPr>
              <a:t> </a:t>
            </a:r>
            <a:r>
              <a:rPr lang="en-US" sz="2100" spc="-38" dirty="0">
                <a:latin typeface="Cambria Math"/>
                <a:cs typeface="Cambria Math"/>
              </a:rPr>
              <a:t>𝐛</a:t>
            </a:r>
            <a:endParaRPr lang="en-US" sz="2100" dirty="0">
              <a:latin typeface="Cambria Math"/>
              <a:cs typeface="Cambria Math"/>
            </a:endParaRPr>
          </a:p>
        </p:txBody>
      </p:sp>
      <p:sp>
        <p:nvSpPr>
          <p:cNvPr id="119" name="object 105">
            <a:extLst>
              <a:ext uri="{FF2B5EF4-FFF2-40B4-BE49-F238E27FC236}">
                <a16:creationId xmlns:a16="http://schemas.microsoft.com/office/drawing/2014/main" id="{C27A253C-ECC0-A36F-4133-C25440603977}"/>
              </a:ext>
            </a:extLst>
          </p:cNvPr>
          <p:cNvSpPr txBox="1">
            <a:spLocks/>
          </p:cNvSpPr>
          <p:nvPr/>
        </p:nvSpPr>
        <p:spPr>
          <a:xfrm>
            <a:off x="4167933" y="888933"/>
            <a:ext cx="4834346" cy="661720"/>
          </a:xfrm>
          <a:prstGeom prst="rect">
            <a:avLst/>
          </a:prstGeom>
          <a:solidFill>
            <a:srgbClr val="D6DCE5"/>
          </a:solidFill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708183">
              <a:spcBef>
                <a:spcPts val="120"/>
              </a:spcBef>
            </a:pPr>
            <a:r>
              <a:rPr lang="en-US" sz="2100" dirty="0">
                <a:latin typeface="Calibri"/>
                <a:cs typeface="Calibri"/>
              </a:rPr>
              <a:t>Also, add</a:t>
            </a:r>
            <a:r>
              <a:rPr lang="en-US" sz="2100" spc="-64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positional</a:t>
            </a:r>
            <a:r>
              <a:rPr lang="en-US" sz="2100" spc="-23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encoding</a:t>
            </a:r>
            <a:r>
              <a:rPr lang="en-US" sz="2100" spc="-19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vectors</a:t>
            </a:r>
            <a:r>
              <a:rPr lang="en-US" sz="2100" spc="-15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to</a:t>
            </a:r>
            <a:r>
              <a:rPr lang="en-US" sz="2100" spc="-19" dirty="0">
                <a:latin typeface="Calibri"/>
                <a:cs typeface="Calibri"/>
              </a:rPr>
              <a:t> </a:t>
            </a:r>
            <a:r>
              <a:rPr lang="en-US" sz="2100" spc="-38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-56" baseline="-15277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lang="en-US" sz="2100" spc="-38" dirty="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lang="en-US" sz="2100" spc="-11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2100" spc="206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309" baseline="-15277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r>
              <a:rPr lang="en-US" sz="2100" spc="206" dirty="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lang="en-US" sz="2100" spc="-11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2100" dirty="0">
                <a:solidFill>
                  <a:srgbClr val="C00000"/>
                </a:solidFill>
                <a:latin typeface="Cambria Math"/>
                <a:cs typeface="Cambria Math"/>
              </a:rPr>
              <a:t>⋯</a:t>
            </a:r>
            <a:r>
              <a:rPr lang="en-US" sz="2100" spc="-11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2100" dirty="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lang="en-US" sz="2100" spc="-11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2100" spc="71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107" baseline="-15277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r>
              <a:rPr lang="en-US" sz="2100" spc="71" dirty="0">
                <a:latin typeface="Calibri"/>
                <a:cs typeface="Calibri"/>
              </a:rPr>
              <a:t>.</a:t>
            </a:r>
            <a:endParaRPr lang="en-US" sz="2100" dirty="0">
              <a:latin typeface="Calibri"/>
              <a:cs typeface="Calibr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3D73C0-E3BA-0264-BFC1-D84F35DC5D39}"/>
              </a:ext>
            </a:extLst>
          </p:cNvPr>
          <p:cNvSpPr txBox="1"/>
          <p:nvPr/>
        </p:nvSpPr>
        <p:spPr>
          <a:xfrm>
            <a:off x="7425341" y="1658016"/>
            <a:ext cx="169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Z’s are the result of linear transformation and positional encoding.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D4945-C80D-BBC3-E889-516789B538F6}"/>
              </a:ext>
            </a:extLst>
          </p:cNvPr>
          <p:cNvGrpSpPr/>
          <p:nvPr/>
        </p:nvGrpSpPr>
        <p:grpSpPr>
          <a:xfrm>
            <a:off x="141313" y="1456670"/>
            <a:ext cx="8673021" cy="4517838"/>
            <a:chOff x="188417" y="799227"/>
            <a:chExt cx="11564028" cy="6023784"/>
          </a:xfrm>
        </p:grpSpPr>
        <p:sp>
          <p:nvSpPr>
            <p:cNvPr id="2" name="object 2"/>
            <p:cNvSpPr/>
            <p:nvPr/>
          </p:nvSpPr>
          <p:spPr>
            <a:xfrm>
              <a:off x="1990163" y="4343400"/>
              <a:ext cx="8413115" cy="1009015"/>
            </a:xfrm>
            <a:custGeom>
              <a:avLst/>
              <a:gdLst/>
              <a:ahLst/>
              <a:cxnLst/>
              <a:rect l="l" t="t" r="r" b="b"/>
              <a:pathLst>
                <a:path w="8413115" h="1009014">
                  <a:moveTo>
                    <a:pt x="8244453" y="0"/>
                  </a:moveTo>
                  <a:lnTo>
                    <a:pt x="168094" y="0"/>
                  </a:lnTo>
                  <a:lnTo>
                    <a:pt x="123408" y="6004"/>
                  </a:lnTo>
                  <a:lnTo>
                    <a:pt x="83254" y="22949"/>
                  </a:lnTo>
                  <a:lnTo>
                    <a:pt x="49233" y="49234"/>
                  </a:lnTo>
                  <a:lnTo>
                    <a:pt x="22949" y="83254"/>
                  </a:lnTo>
                  <a:lnTo>
                    <a:pt x="6004" y="123409"/>
                  </a:lnTo>
                  <a:lnTo>
                    <a:pt x="0" y="168095"/>
                  </a:lnTo>
                  <a:lnTo>
                    <a:pt x="0" y="840432"/>
                  </a:lnTo>
                  <a:lnTo>
                    <a:pt x="6004" y="885119"/>
                  </a:lnTo>
                  <a:lnTo>
                    <a:pt x="22949" y="925273"/>
                  </a:lnTo>
                  <a:lnTo>
                    <a:pt x="49233" y="959294"/>
                  </a:lnTo>
                  <a:lnTo>
                    <a:pt x="83254" y="985578"/>
                  </a:lnTo>
                  <a:lnTo>
                    <a:pt x="123408" y="1002524"/>
                  </a:lnTo>
                  <a:lnTo>
                    <a:pt x="168094" y="1008528"/>
                  </a:lnTo>
                  <a:lnTo>
                    <a:pt x="8244453" y="1008528"/>
                  </a:lnTo>
                  <a:lnTo>
                    <a:pt x="8289140" y="1002524"/>
                  </a:lnTo>
                  <a:lnTo>
                    <a:pt x="8329294" y="985578"/>
                  </a:lnTo>
                  <a:lnTo>
                    <a:pt x="8363314" y="959294"/>
                  </a:lnTo>
                  <a:lnTo>
                    <a:pt x="8389598" y="925273"/>
                  </a:lnTo>
                  <a:lnTo>
                    <a:pt x="8406544" y="885119"/>
                  </a:lnTo>
                  <a:lnTo>
                    <a:pt x="8412548" y="840432"/>
                  </a:lnTo>
                  <a:lnTo>
                    <a:pt x="8412548" y="168095"/>
                  </a:lnTo>
                  <a:lnTo>
                    <a:pt x="8406544" y="123409"/>
                  </a:lnTo>
                  <a:lnTo>
                    <a:pt x="8389598" y="83254"/>
                  </a:lnTo>
                  <a:lnTo>
                    <a:pt x="8363314" y="49234"/>
                  </a:lnTo>
                  <a:lnTo>
                    <a:pt x="8329294" y="22949"/>
                  </a:lnTo>
                  <a:lnTo>
                    <a:pt x="8289140" y="6004"/>
                  </a:lnTo>
                  <a:lnTo>
                    <a:pt x="8244453" y="0"/>
                  </a:lnTo>
                  <a:close/>
                </a:path>
              </a:pathLst>
            </a:custGeom>
            <a:solidFill>
              <a:srgbClr val="FFF2CC">
                <a:alpha val="521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" name="object 3"/>
            <p:cNvGrpSpPr/>
            <p:nvPr/>
          </p:nvGrpSpPr>
          <p:grpSpPr>
            <a:xfrm>
              <a:off x="2749180" y="5544756"/>
              <a:ext cx="220979" cy="1271905"/>
              <a:chOff x="2749180" y="5544756"/>
              <a:chExt cx="220979" cy="1271905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2755519" y="5551106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80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69"/>
                    </a:lnTo>
                    <a:lnTo>
                      <a:pt x="0" y="629348"/>
                    </a:lnTo>
                    <a:lnTo>
                      <a:pt x="0" y="839127"/>
                    </a:lnTo>
                    <a:lnTo>
                      <a:pt x="0" y="1048905"/>
                    </a:lnTo>
                    <a:lnTo>
                      <a:pt x="0" y="1258684"/>
                    </a:lnTo>
                    <a:lnTo>
                      <a:pt x="208280" y="1258684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749169" y="5754547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80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80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80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80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749180" y="5544756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80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80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80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7" name="object 7"/>
            <p:cNvGrpSpPr/>
            <p:nvPr/>
          </p:nvGrpSpPr>
          <p:grpSpPr>
            <a:xfrm>
              <a:off x="4397118" y="5544756"/>
              <a:ext cx="220979" cy="1271905"/>
              <a:chOff x="4397118" y="5544756"/>
              <a:chExt cx="220979" cy="1271905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4403458" y="5551106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69"/>
                    </a:lnTo>
                    <a:lnTo>
                      <a:pt x="0" y="629348"/>
                    </a:lnTo>
                    <a:lnTo>
                      <a:pt x="0" y="839127"/>
                    </a:lnTo>
                    <a:lnTo>
                      <a:pt x="0" y="1048905"/>
                    </a:lnTo>
                    <a:lnTo>
                      <a:pt x="0" y="1258684"/>
                    </a:lnTo>
                    <a:lnTo>
                      <a:pt x="208280" y="1258684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4397108" y="5754547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4397118" y="5544756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1" name="object 11"/>
            <p:cNvGrpSpPr/>
            <p:nvPr/>
          </p:nvGrpSpPr>
          <p:grpSpPr>
            <a:xfrm>
              <a:off x="6045055" y="5544756"/>
              <a:ext cx="220979" cy="1271905"/>
              <a:chOff x="6045055" y="5544756"/>
              <a:chExt cx="220979" cy="1271905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6051397" y="5551106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69"/>
                    </a:lnTo>
                    <a:lnTo>
                      <a:pt x="0" y="629348"/>
                    </a:lnTo>
                    <a:lnTo>
                      <a:pt x="0" y="839127"/>
                    </a:lnTo>
                    <a:lnTo>
                      <a:pt x="0" y="1048905"/>
                    </a:lnTo>
                    <a:lnTo>
                      <a:pt x="0" y="1258684"/>
                    </a:lnTo>
                    <a:lnTo>
                      <a:pt x="208280" y="1258684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6045047" y="5754547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6045055" y="5544756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5" name="object 15"/>
            <p:cNvGrpSpPr/>
            <p:nvPr/>
          </p:nvGrpSpPr>
          <p:grpSpPr>
            <a:xfrm>
              <a:off x="9458097" y="5538406"/>
              <a:ext cx="233679" cy="1284605"/>
              <a:chOff x="9458097" y="5538406"/>
              <a:chExt cx="233679" cy="128460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9470797" y="5551106"/>
                <a:ext cx="208279" cy="1259205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1259204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69"/>
                    </a:lnTo>
                    <a:lnTo>
                      <a:pt x="0" y="629348"/>
                    </a:lnTo>
                    <a:lnTo>
                      <a:pt x="0" y="839127"/>
                    </a:lnTo>
                    <a:lnTo>
                      <a:pt x="0" y="1048905"/>
                    </a:lnTo>
                    <a:lnTo>
                      <a:pt x="0" y="1258684"/>
                    </a:lnTo>
                    <a:lnTo>
                      <a:pt x="208280" y="1258684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548235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9464447" y="5754547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220980" y="839114"/>
                    </a:moveTo>
                    <a:lnTo>
                      <a:pt x="0" y="839114"/>
                    </a:lnTo>
                    <a:lnTo>
                      <a:pt x="0" y="851814"/>
                    </a:lnTo>
                    <a:lnTo>
                      <a:pt x="220980" y="851814"/>
                    </a:lnTo>
                    <a:lnTo>
                      <a:pt x="220980" y="839114"/>
                    </a:lnTo>
                    <a:close/>
                  </a:path>
                  <a:path w="220979" h="852170">
                    <a:moveTo>
                      <a:pt x="220980" y="629335"/>
                    </a:moveTo>
                    <a:lnTo>
                      <a:pt x="0" y="629335"/>
                    </a:lnTo>
                    <a:lnTo>
                      <a:pt x="0" y="642035"/>
                    </a:lnTo>
                    <a:lnTo>
                      <a:pt x="220980" y="642035"/>
                    </a:lnTo>
                    <a:lnTo>
                      <a:pt x="220980" y="629335"/>
                    </a:lnTo>
                    <a:close/>
                  </a:path>
                  <a:path w="220979" h="852170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852170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852170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9464447" y="5544756"/>
                <a:ext cx="220979" cy="1271905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1271904">
                    <a:moveTo>
                      <a:pt x="6350" y="0"/>
                    </a:moveTo>
                    <a:lnTo>
                      <a:pt x="6350" y="1271374"/>
                    </a:lnTo>
                  </a:path>
                  <a:path w="220979" h="1271904">
                    <a:moveTo>
                      <a:pt x="214630" y="0"/>
                    </a:moveTo>
                    <a:lnTo>
                      <a:pt x="214630" y="1271374"/>
                    </a:lnTo>
                  </a:path>
                  <a:path w="220979" h="1271904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1271904">
                    <a:moveTo>
                      <a:pt x="0" y="1265024"/>
                    </a:moveTo>
                    <a:lnTo>
                      <a:pt x="220980" y="1265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9" name="object 19"/>
            <p:cNvSpPr txBox="1"/>
            <p:nvPr/>
          </p:nvSpPr>
          <p:spPr>
            <a:xfrm>
              <a:off x="3004426" y="5926452"/>
              <a:ext cx="414020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-19" dirty="0">
                  <a:solidFill>
                    <a:srgbClr val="385723"/>
                  </a:solidFill>
                  <a:latin typeface="Cambria Math"/>
                  <a:cs typeface="Cambria Math"/>
                </a:rPr>
                <a:t>𝐱</a:t>
              </a:r>
              <a:r>
                <a:rPr lang="en-US" sz="2250" spc="-28" baseline="-15277" dirty="0">
                  <a:solidFill>
                    <a:srgbClr val="385723"/>
                  </a:solidFill>
                  <a:latin typeface="Cambria Math"/>
                  <a:cs typeface="Cambria Math"/>
                </a:rPr>
                <a:t>1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640612" y="5926452"/>
              <a:ext cx="42227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-19" dirty="0">
                  <a:solidFill>
                    <a:srgbClr val="385723"/>
                  </a:solidFill>
                  <a:latin typeface="Cambria Math"/>
                  <a:cs typeface="Cambria Math"/>
                </a:rPr>
                <a:t>𝐱</a:t>
              </a:r>
              <a:r>
                <a:rPr lang="en-US" sz="2250" spc="-28" baseline="-15277" dirty="0">
                  <a:solidFill>
                    <a:srgbClr val="385723"/>
                  </a:solidFill>
                  <a:latin typeface="Cambria Math"/>
                  <a:cs typeface="Cambria Math"/>
                </a:rPr>
                <a:t>2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283140" y="5926452"/>
              <a:ext cx="42227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-19" dirty="0">
                  <a:solidFill>
                    <a:srgbClr val="385723"/>
                  </a:solidFill>
                  <a:latin typeface="Cambria Math"/>
                  <a:cs typeface="Cambria Math"/>
                </a:rPr>
                <a:t>𝐱</a:t>
              </a:r>
              <a:r>
                <a:rPr lang="en-US" sz="2250" spc="-28" baseline="-15277" dirty="0">
                  <a:solidFill>
                    <a:srgbClr val="385723"/>
                  </a:solidFill>
                  <a:latin typeface="Cambria Math"/>
                  <a:cs typeface="Cambria Math"/>
                </a:rPr>
                <a:t>3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9722256" y="5926452"/>
              <a:ext cx="44005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-19" dirty="0">
                  <a:solidFill>
                    <a:srgbClr val="385723"/>
                  </a:solidFill>
                  <a:latin typeface="Cambria Math"/>
                  <a:cs typeface="Cambria Math"/>
                </a:rPr>
                <a:t>𝐱</a:t>
              </a:r>
              <a:r>
                <a:rPr lang="en-US" sz="2250" spc="-28" baseline="-15277" dirty="0">
                  <a:solidFill>
                    <a:srgbClr val="385723"/>
                  </a:solidFill>
                  <a:latin typeface="Cambria Math"/>
                  <a:cs typeface="Cambria Math"/>
                </a:rPr>
                <a:t>n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grpSp>
          <p:nvGrpSpPr>
            <p:cNvPr id="23" name="object 23"/>
            <p:cNvGrpSpPr/>
            <p:nvPr/>
          </p:nvGrpSpPr>
          <p:grpSpPr>
            <a:xfrm>
              <a:off x="2742830" y="3296686"/>
              <a:ext cx="233679" cy="864869"/>
              <a:chOff x="2742830" y="3296686"/>
              <a:chExt cx="233679" cy="864869"/>
            </a:xfrm>
          </p:grpSpPr>
          <p:sp>
            <p:nvSpPr>
              <p:cNvPr id="24" name="object 24"/>
              <p:cNvSpPr/>
              <p:nvPr/>
            </p:nvSpPr>
            <p:spPr>
              <a:xfrm>
                <a:off x="2755519" y="3309391"/>
                <a:ext cx="208279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08280" h="839470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208280" y="839114"/>
                    </a:lnTo>
                    <a:lnTo>
                      <a:pt x="208280" y="629335"/>
                    </a:lnTo>
                    <a:lnTo>
                      <a:pt x="208280" y="419557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2749169" y="3512819"/>
                <a:ext cx="220979" cy="432434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432435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80" h="432435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80" h="432435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2749180" y="3303036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852170">
                    <a:moveTo>
                      <a:pt x="6350" y="0"/>
                    </a:moveTo>
                    <a:lnTo>
                      <a:pt x="6350" y="851816"/>
                    </a:lnTo>
                  </a:path>
                  <a:path w="220980" h="852170">
                    <a:moveTo>
                      <a:pt x="214630" y="0"/>
                    </a:moveTo>
                    <a:lnTo>
                      <a:pt x="214630" y="851816"/>
                    </a:lnTo>
                  </a:path>
                  <a:path w="220980" h="852170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80" h="852170">
                    <a:moveTo>
                      <a:pt x="0" y="845466"/>
                    </a:moveTo>
                    <a:lnTo>
                      <a:pt x="220980" y="845466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27" name="object 27"/>
            <p:cNvGrpSpPr/>
            <p:nvPr/>
          </p:nvGrpSpPr>
          <p:grpSpPr>
            <a:xfrm>
              <a:off x="4390768" y="3296686"/>
              <a:ext cx="233679" cy="864869"/>
              <a:chOff x="4390768" y="3296686"/>
              <a:chExt cx="233679" cy="864869"/>
            </a:xfrm>
          </p:grpSpPr>
          <p:sp>
            <p:nvSpPr>
              <p:cNvPr id="28" name="object 28"/>
              <p:cNvSpPr/>
              <p:nvPr/>
            </p:nvSpPr>
            <p:spPr>
              <a:xfrm>
                <a:off x="4403458" y="3309391"/>
                <a:ext cx="208279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839470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208280" y="839114"/>
                    </a:lnTo>
                    <a:lnTo>
                      <a:pt x="208280" y="629335"/>
                    </a:lnTo>
                    <a:lnTo>
                      <a:pt x="208280" y="419557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4397108" y="3512819"/>
                <a:ext cx="220979" cy="432434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432435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432435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432435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397118" y="3303036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6350" y="0"/>
                    </a:moveTo>
                    <a:lnTo>
                      <a:pt x="6350" y="851816"/>
                    </a:lnTo>
                  </a:path>
                  <a:path w="220979" h="852170">
                    <a:moveTo>
                      <a:pt x="214630" y="0"/>
                    </a:moveTo>
                    <a:lnTo>
                      <a:pt x="214630" y="851816"/>
                    </a:lnTo>
                  </a:path>
                  <a:path w="220979" h="852170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852170">
                    <a:moveTo>
                      <a:pt x="0" y="845466"/>
                    </a:moveTo>
                    <a:lnTo>
                      <a:pt x="220980" y="845466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31" name="object 31"/>
            <p:cNvGrpSpPr/>
            <p:nvPr/>
          </p:nvGrpSpPr>
          <p:grpSpPr>
            <a:xfrm>
              <a:off x="6038705" y="3296686"/>
              <a:ext cx="233679" cy="864869"/>
              <a:chOff x="6038705" y="3296686"/>
              <a:chExt cx="233679" cy="864869"/>
            </a:xfrm>
          </p:grpSpPr>
          <p:sp>
            <p:nvSpPr>
              <p:cNvPr id="32" name="object 32"/>
              <p:cNvSpPr/>
              <p:nvPr/>
            </p:nvSpPr>
            <p:spPr>
              <a:xfrm>
                <a:off x="6051397" y="3309391"/>
                <a:ext cx="208279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839470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208280" y="839114"/>
                    </a:lnTo>
                    <a:lnTo>
                      <a:pt x="208280" y="629335"/>
                    </a:lnTo>
                    <a:lnTo>
                      <a:pt x="208280" y="419557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6045047" y="3512819"/>
                <a:ext cx="220979" cy="432434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432435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432435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432435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6045055" y="3303036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6350" y="0"/>
                    </a:moveTo>
                    <a:lnTo>
                      <a:pt x="6350" y="851816"/>
                    </a:lnTo>
                  </a:path>
                  <a:path w="220979" h="852170">
                    <a:moveTo>
                      <a:pt x="214630" y="0"/>
                    </a:moveTo>
                    <a:lnTo>
                      <a:pt x="214630" y="851816"/>
                    </a:lnTo>
                  </a:path>
                  <a:path w="220979" h="852170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852170">
                    <a:moveTo>
                      <a:pt x="0" y="845466"/>
                    </a:moveTo>
                    <a:lnTo>
                      <a:pt x="220980" y="845466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35" name="object 35"/>
            <p:cNvGrpSpPr/>
            <p:nvPr/>
          </p:nvGrpSpPr>
          <p:grpSpPr>
            <a:xfrm>
              <a:off x="8980336" y="3296686"/>
              <a:ext cx="1193165" cy="2246630"/>
              <a:chOff x="8980336" y="3296686"/>
              <a:chExt cx="1193165" cy="2246630"/>
            </a:xfrm>
          </p:grpSpPr>
          <p:sp>
            <p:nvSpPr>
              <p:cNvPr id="36" name="object 36"/>
              <p:cNvSpPr/>
              <p:nvPr/>
            </p:nvSpPr>
            <p:spPr>
              <a:xfrm>
                <a:off x="9481433" y="5137470"/>
                <a:ext cx="190500" cy="40576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405764">
                    <a:moveTo>
                      <a:pt x="114300" y="129539"/>
                    </a:moveTo>
                    <a:lnTo>
                      <a:pt x="76200" y="129539"/>
                    </a:lnTo>
                    <a:lnTo>
                      <a:pt x="76200" y="405766"/>
                    </a:lnTo>
                    <a:lnTo>
                      <a:pt x="114300" y="405766"/>
                    </a:lnTo>
                    <a:lnTo>
                      <a:pt x="114300" y="129539"/>
                    </a:lnTo>
                    <a:close/>
                  </a:path>
                  <a:path w="190500" h="405764">
                    <a:moveTo>
                      <a:pt x="95251" y="0"/>
                    </a:moveTo>
                    <a:lnTo>
                      <a:pt x="0" y="190499"/>
                    </a:lnTo>
                    <a:lnTo>
                      <a:pt x="76200" y="129539"/>
                    </a:lnTo>
                    <a:lnTo>
                      <a:pt x="160020" y="129539"/>
                    </a:lnTo>
                    <a:lnTo>
                      <a:pt x="95251" y="0"/>
                    </a:lnTo>
                    <a:close/>
                  </a:path>
                  <a:path w="190500" h="405764">
                    <a:moveTo>
                      <a:pt x="160020" y="129539"/>
                    </a:moveTo>
                    <a:lnTo>
                      <a:pt x="114300" y="129539"/>
                    </a:lnTo>
                    <a:lnTo>
                      <a:pt x="190500" y="190499"/>
                    </a:lnTo>
                    <a:lnTo>
                      <a:pt x="160020" y="12953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8980336" y="4562137"/>
                <a:ext cx="1193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1193165" h="575945">
                    <a:moveTo>
                      <a:pt x="1096805" y="0"/>
                    </a:moveTo>
                    <a:lnTo>
                      <a:pt x="95890" y="0"/>
                    </a:lnTo>
                    <a:lnTo>
                      <a:pt x="58565" y="7535"/>
                    </a:lnTo>
                    <a:lnTo>
                      <a:pt x="28085" y="28085"/>
                    </a:lnTo>
                    <a:lnTo>
                      <a:pt x="7535" y="58565"/>
                    </a:lnTo>
                    <a:lnTo>
                      <a:pt x="0" y="95890"/>
                    </a:lnTo>
                    <a:lnTo>
                      <a:pt x="0" y="479442"/>
                    </a:lnTo>
                    <a:lnTo>
                      <a:pt x="7535" y="516767"/>
                    </a:lnTo>
                    <a:lnTo>
                      <a:pt x="28085" y="547247"/>
                    </a:lnTo>
                    <a:lnTo>
                      <a:pt x="58565" y="567797"/>
                    </a:lnTo>
                    <a:lnTo>
                      <a:pt x="95890" y="575332"/>
                    </a:lnTo>
                    <a:lnTo>
                      <a:pt x="1096805" y="575332"/>
                    </a:lnTo>
                    <a:lnTo>
                      <a:pt x="1134130" y="567797"/>
                    </a:lnTo>
                    <a:lnTo>
                      <a:pt x="1164610" y="547247"/>
                    </a:lnTo>
                    <a:lnTo>
                      <a:pt x="1185160" y="516767"/>
                    </a:lnTo>
                    <a:lnTo>
                      <a:pt x="1192696" y="479442"/>
                    </a:lnTo>
                    <a:lnTo>
                      <a:pt x="1192696" y="95890"/>
                    </a:lnTo>
                    <a:lnTo>
                      <a:pt x="1185160" y="58565"/>
                    </a:lnTo>
                    <a:lnTo>
                      <a:pt x="1164610" y="28085"/>
                    </a:lnTo>
                    <a:lnTo>
                      <a:pt x="1134130" y="7535"/>
                    </a:lnTo>
                    <a:lnTo>
                      <a:pt x="1096805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9470796" y="3309391"/>
                <a:ext cx="208279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08279" h="839470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208280" y="839114"/>
                    </a:lnTo>
                    <a:lnTo>
                      <a:pt x="208280" y="629335"/>
                    </a:lnTo>
                    <a:lnTo>
                      <a:pt x="208280" y="419557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9464446" y="3512819"/>
                <a:ext cx="220979" cy="432434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432435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79" h="432435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79" h="432435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9464447" y="3303036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852170">
                    <a:moveTo>
                      <a:pt x="6350" y="0"/>
                    </a:moveTo>
                    <a:lnTo>
                      <a:pt x="6350" y="851816"/>
                    </a:lnTo>
                  </a:path>
                  <a:path w="220979" h="852170">
                    <a:moveTo>
                      <a:pt x="214630" y="0"/>
                    </a:moveTo>
                    <a:lnTo>
                      <a:pt x="214630" y="851816"/>
                    </a:lnTo>
                  </a:path>
                  <a:path w="220979" h="852170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79" h="852170">
                    <a:moveTo>
                      <a:pt x="0" y="845466"/>
                    </a:moveTo>
                    <a:lnTo>
                      <a:pt x="220980" y="845466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41" name="object 41"/>
            <p:cNvSpPr txBox="1"/>
            <p:nvPr/>
          </p:nvSpPr>
          <p:spPr>
            <a:xfrm>
              <a:off x="3001314" y="3423475"/>
              <a:ext cx="39179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53" dirty="0">
                  <a:solidFill>
                    <a:srgbClr val="C00000"/>
                  </a:solidFill>
                  <a:latin typeface="Cambria Math"/>
                  <a:cs typeface="Cambria Math"/>
                </a:rPr>
                <a:t>𝐳</a:t>
              </a:r>
              <a:r>
                <a:rPr lang="en-US" sz="2250" spc="78" baseline="-15277" dirty="0">
                  <a:solidFill>
                    <a:srgbClr val="C00000"/>
                  </a:solidFill>
                  <a:latin typeface="Cambria Math"/>
                  <a:cs typeface="Cambria Math"/>
                </a:rPr>
                <a:t>1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4651852" y="3423475"/>
              <a:ext cx="39941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53" dirty="0">
                  <a:solidFill>
                    <a:srgbClr val="C00000"/>
                  </a:solidFill>
                  <a:latin typeface="Cambria Math"/>
                  <a:cs typeface="Cambria Math"/>
                </a:rPr>
                <a:t>𝐳</a:t>
              </a:r>
              <a:r>
                <a:rPr lang="en-US" sz="2250" spc="78" baseline="-15277" dirty="0">
                  <a:solidFill>
                    <a:srgbClr val="C00000"/>
                  </a:solidFill>
                  <a:latin typeface="Cambria Math"/>
                  <a:cs typeface="Cambria Math"/>
                </a:rPr>
                <a:t>2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6294378" y="3423475"/>
              <a:ext cx="39941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53" dirty="0">
                  <a:solidFill>
                    <a:srgbClr val="C00000"/>
                  </a:solidFill>
                  <a:latin typeface="Cambria Math"/>
                  <a:cs typeface="Cambria Math"/>
                </a:rPr>
                <a:t>𝐳</a:t>
              </a:r>
              <a:r>
                <a:rPr lang="en-US" sz="2250" spc="78" baseline="-15277" dirty="0">
                  <a:solidFill>
                    <a:srgbClr val="C00000"/>
                  </a:solidFill>
                  <a:latin typeface="Cambria Math"/>
                  <a:cs typeface="Cambria Math"/>
                </a:rPr>
                <a:t>3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9733432" y="3423475"/>
              <a:ext cx="417831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lang="en-US" sz="2100" spc="53" dirty="0">
                  <a:solidFill>
                    <a:srgbClr val="C00000"/>
                  </a:solidFill>
                  <a:latin typeface="Cambria Math"/>
                  <a:cs typeface="Cambria Math"/>
                </a:rPr>
                <a:t>𝐳</a:t>
              </a:r>
              <a:r>
                <a:rPr lang="en-US" sz="2250" spc="78" baseline="-15277" dirty="0">
                  <a:solidFill>
                    <a:srgbClr val="C00000"/>
                  </a:solidFill>
                  <a:latin typeface="Cambria Math"/>
                  <a:cs typeface="Cambria Math"/>
                </a:rPr>
                <a:t>n</a:t>
              </a:r>
              <a:endParaRPr lang="en-US" sz="2250" baseline="-15277" dirty="0">
                <a:latin typeface="Cambria Math"/>
                <a:cs typeface="Cambria Math"/>
              </a:endParaRPr>
            </a:p>
          </p:txBody>
        </p:sp>
        <p:grpSp>
          <p:nvGrpSpPr>
            <p:cNvPr id="45" name="object 45"/>
            <p:cNvGrpSpPr/>
            <p:nvPr/>
          </p:nvGrpSpPr>
          <p:grpSpPr>
            <a:xfrm>
              <a:off x="2263321" y="4563700"/>
              <a:ext cx="1193165" cy="981710"/>
              <a:chOff x="2263321" y="4563700"/>
              <a:chExt cx="1193165" cy="981710"/>
            </a:xfrm>
          </p:grpSpPr>
          <p:sp>
            <p:nvSpPr>
              <p:cNvPr id="46" name="object 46"/>
              <p:cNvSpPr/>
              <p:nvPr/>
            </p:nvSpPr>
            <p:spPr>
              <a:xfrm>
                <a:off x="2764420" y="5139033"/>
                <a:ext cx="190500" cy="40576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405764">
                    <a:moveTo>
                      <a:pt x="114300" y="129539"/>
                    </a:moveTo>
                    <a:lnTo>
                      <a:pt x="76200" y="129539"/>
                    </a:lnTo>
                    <a:lnTo>
                      <a:pt x="76200" y="405766"/>
                    </a:lnTo>
                    <a:lnTo>
                      <a:pt x="114300" y="405766"/>
                    </a:lnTo>
                    <a:lnTo>
                      <a:pt x="114300" y="129539"/>
                    </a:lnTo>
                    <a:close/>
                  </a:path>
                  <a:path w="190500" h="405764">
                    <a:moveTo>
                      <a:pt x="160019" y="129539"/>
                    </a:moveTo>
                    <a:lnTo>
                      <a:pt x="114300" y="129539"/>
                    </a:lnTo>
                    <a:lnTo>
                      <a:pt x="190500" y="190501"/>
                    </a:lnTo>
                    <a:lnTo>
                      <a:pt x="160019" y="129539"/>
                    </a:lnTo>
                    <a:close/>
                  </a:path>
                  <a:path w="190500" h="405764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39"/>
                    </a:lnTo>
                    <a:lnTo>
                      <a:pt x="160019" y="129539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2263321" y="4563700"/>
                <a:ext cx="1193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1193164" h="575945">
                    <a:moveTo>
                      <a:pt x="1096806" y="0"/>
                    </a:moveTo>
                    <a:lnTo>
                      <a:pt x="95891" y="0"/>
                    </a:lnTo>
                    <a:lnTo>
                      <a:pt x="58566" y="7535"/>
                    </a:lnTo>
                    <a:lnTo>
                      <a:pt x="28086" y="28086"/>
                    </a:lnTo>
                    <a:lnTo>
                      <a:pt x="7535" y="58566"/>
                    </a:lnTo>
                    <a:lnTo>
                      <a:pt x="0" y="95891"/>
                    </a:lnTo>
                    <a:lnTo>
                      <a:pt x="0" y="479442"/>
                    </a:lnTo>
                    <a:lnTo>
                      <a:pt x="7535" y="516767"/>
                    </a:lnTo>
                    <a:lnTo>
                      <a:pt x="28086" y="547247"/>
                    </a:lnTo>
                    <a:lnTo>
                      <a:pt x="58566" y="567797"/>
                    </a:lnTo>
                    <a:lnTo>
                      <a:pt x="95891" y="575332"/>
                    </a:lnTo>
                    <a:lnTo>
                      <a:pt x="1096806" y="575332"/>
                    </a:lnTo>
                    <a:lnTo>
                      <a:pt x="1134131" y="567797"/>
                    </a:lnTo>
                    <a:lnTo>
                      <a:pt x="1164610" y="547247"/>
                    </a:lnTo>
                    <a:lnTo>
                      <a:pt x="1185160" y="516767"/>
                    </a:lnTo>
                    <a:lnTo>
                      <a:pt x="1192696" y="479442"/>
                    </a:lnTo>
                    <a:lnTo>
                      <a:pt x="1192696" y="95891"/>
                    </a:lnTo>
                    <a:lnTo>
                      <a:pt x="1185160" y="58566"/>
                    </a:lnTo>
                    <a:lnTo>
                      <a:pt x="1164610" y="28086"/>
                    </a:lnTo>
                    <a:lnTo>
                      <a:pt x="1134131" y="7535"/>
                    </a:lnTo>
                    <a:lnTo>
                      <a:pt x="1096806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48" name="object 48"/>
            <p:cNvSpPr txBox="1"/>
            <p:nvPr/>
          </p:nvSpPr>
          <p:spPr>
            <a:xfrm>
              <a:off x="2476289" y="4604712"/>
              <a:ext cx="767715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spc="-83" dirty="0">
                  <a:solidFill>
                    <a:srgbClr val="4472C4"/>
                  </a:solidFill>
                  <a:latin typeface="Arial Narrow"/>
                  <a:cs typeface="Arial Narrow"/>
                </a:rPr>
                <a:t>Dense</a:t>
              </a:r>
              <a:endParaRPr sz="2025">
                <a:latin typeface="Arial Narrow"/>
                <a:cs typeface="Arial Narrow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761178" y="4157934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60019" y="129540"/>
                  </a:moveTo>
                  <a:lnTo>
                    <a:pt x="76200" y="129540"/>
                  </a:lnTo>
                  <a:lnTo>
                    <a:pt x="76198" y="405766"/>
                  </a:lnTo>
                  <a:lnTo>
                    <a:pt x="114298" y="405766"/>
                  </a:lnTo>
                  <a:lnTo>
                    <a:pt x="114300" y="129541"/>
                  </a:lnTo>
                  <a:lnTo>
                    <a:pt x="160020" y="129541"/>
                  </a:lnTo>
                  <a:close/>
                </a:path>
                <a:path w="190500" h="405764">
                  <a:moveTo>
                    <a:pt x="160020" y="129541"/>
                  </a:moveTo>
                  <a:lnTo>
                    <a:pt x="114300" y="129541"/>
                  </a:lnTo>
                  <a:lnTo>
                    <a:pt x="190500" y="190501"/>
                  </a:lnTo>
                  <a:lnTo>
                    <a:pt x="160020" y="129541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40"/>
                  </a:lnTo>
                  <a:lnTo>
                    <a:pt x="160019" y="12954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50" name="object 50"/>
            <p:cNvGrpSpPr/>
            <p:nvPr/>
          </p:nvGrpSpPr>
          <p:grpSpPr>
            <a:xfrm>
              <a:off x="3911479" y="4562137"/>
              <a:ext cx="1193165" cy="981710"/>
              <a:chOff x="3911479" y="4562137"/>
              <a:chExt cx="1193165" cy="981710"/>
            </a:xfrm>
          </p:grpSpPr>
          <p:sp>
            <p:nvSpPr>
              <p:cNvPr id="51" name="object 51"/>
              <p:cNvSpPr/>
              <p:nvPr/>
            </p:nvSpPr>
            <p:spPr>
              <a:xfrm>
                <a:off x="4412578" y="5137469"/>
                <a:ext cx="190500" cy="40576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405764">
                    <a:moveTo>
                      <a:pt x="114300" y="129539"/>
                    </a:moveTo>
                    <a:lnTo>
                      <a:pt x="76200" y="129539"/>
                    </a:lnTo>
                    <a:lnTo>
                      <a:pt x="76200" y="405766"/>
                    </a:lnTo>
                    <a:lnTo>
                      <a:pt x="114300" y="405766"/>
                    </a:lnTo>
                    <a:lnTo>
                      <a:pt x="114300" y="129539"/>
                    </a:lnTo>
                    <a:close/>
                  </a:path>
                  <a:path w="190500" h="405764">
                    <a:moveTo>
                      <a:pt x="95251" y="0"/>
                    </a:moveTo>
                    <a:lnTo>
                      <a:pt x="0" y="190499"/>
                    </a:lnTo>
                    <a:lnTo>
                      <a:pt x="76200" y="129539"/>
                    </a:lnTo>
                    <a:lnTo>
                      <a:pt x="160020" y="129539"/>
                    </a:lnTo>
                    <a:lnTo>
                      <a:pt x="95251" y="0"/>
                    </a:lnTo>
                    <a:close/>
                  </a:path>
                  <a:path w="190500" h="405764">
                    <a:moveTo>
                      <a:pt x="160020" y="129539"/>
                    </a:moveTo>
                    <a:lnTo>
                      <a:pt x="114300" y="129539"/>
                    </a:lnTo>
                    <a:lnTo>
                      <a:pt x="190500" y="190499"/>
                    </a:lnTo>
                    <a:lnTo>
                      <a:pt x="160020" y="12953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3911479" y="4562137"/>
                <a:ext cx="1193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1193164" h="575945">
                    <a:moveTo>
                      <a:pt x="1096806" y="0"/>
                    </a:moveTo>
                    <a:lnTo>
                      <a:pt x="95891" y="0"/>
                    </a:lnTo>
                    <a:lnTo>
                      <a:pt x="58566" y="7535"/>
                    </a:lnTo>
                    <a:lnTo>
                      <a:pt x="28086" y="28085"/>
                    </a:lnTo>
                    <a:lnTo>
                      <a:pt x="7535" y="58565"/>
                    </a:lnTo>
                    <a:lnTo>
                      <a:pt x="0" y="95890"/>
                    </a:lnTo>
                    <a:lnTo>
                      <a:pt x="0" y="479442"/>
                    </a:lnTo>
                    <a:lnTo>
                      <a:pt x="7535" y="516767"/>
                    </a:lnTo>
                    <a:lnTo>
                      <a:pt x="28086" y="547247"/>
                    </a:lnTo>
                    <a:lnTo>
                      <a:pt x="58566" y="567797"/>
                    </a:lnTo>
                    <a:lnTo>
                      <a:pt x="95891" y="575332"/>
                    </a:lnTo>
                    <a:lnTo>
                      <a:pt x="1096806" y="575332"/>
                    </a:lnTo>
                    <a:lnTo>
                      <a:pt x="1134131" y="567797"/>
                    </a:lnTo>
                    <a:lnTo>
                      <a:pt x="1164610" y="547247"/>
                    </a:lnTo>
                    <a:lnTo>
                      <a:pt x="1185160" y="516767"/>
                    </a:lnTo>
                    <a:lnTo>
                      <a:pt x="1192696" y="479442"/>
                    </a:lnTo>
                    <a:lnTo>
                      <a:pt x="1192696" y="95890"/>
                    </a:lnTo>
                    <a:lnTo>
                      <a:pt x="1185160" y="58565"/>
                    </a:lnTo>
                    <a:lnTo>
                      <a:pt x="1164610" y="28085"/>
                    </a:lnTo>
                    <a:lnTo>
                      <a:pt x="1134131" y="7535"/>
                    </a:lnTo>
                    <a:lnTo>
                      <a:pt x="1096806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53" name="object 53"/>
            <p:cNvSpPr txBox="1"/>
            <p:nvPr/>
          </p:nvSpPr>
          <p:spPr>
            <a:xfrm>
              <a:off x="4124448" y="4603150"/>
              <a:ext cx="767715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spc="-83" dirty="0">
                  <a:solidFill>
                    <a:srgbClr val="4472C4"/>
                  </a:solidFill>
                  <a:latin typeface="Arial Narrow"/>
                  <a:cs typeface="Arial Narrow"/>
                </a:rPr>
                <a:t>Dense</a:t>
              </a:r>
              <a:endParaRPr sz="2025" dirty="0">
                <a:latin typeface="Arial Narrow"/>
                <a:cs typeface="Arial Narrow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409335" y="41563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198" y="405766"/>
                  </a:lnTo>
                  <a:lnTo>
                    <a:pt x="114298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19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55" name="object 55"/>
            <p:cNvGrpSpPr/>
            <p:nvPr/>
          </p:nvGrpSpPr>
          <p:grpSpPr>
            <a:xfrm>
              <a:off x="5557244" y="4562137"/>
              <a:ext cx="1193165" cy="981710"/>
              <a:chOff x="5557244" y="4562137"/>
              <a:chExt cx="1193165" cy="981710"/>
            </a:xfrm>
          </p:grpSpPr>
          <p:sp>
            <p:nvSpPr>
              <p:cNvPr id="56" name="object 56"/>
              <p:cNvSpPr/>
              <p:nvPr/>
            </p:nvSpPr>
            <p:spPr>
              <a:xfrm>
                <a:off x="6058342" y="5137469"/>
                <a:ext cx="190500" cy="40576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405764">
                    <a:moveTo>
                      <a:pt x="114300" y="129539"/>
                    </a:moveTo>
                    <a:lnTo>
                      <a:pt x="76200" y="129539"/>
                    </a:lnTo>
                    <a:lnTo>
                      <a:pt x="76200" y="405766"/>
                    </a:lnTo>
                    <a:lnTo>
                      <a:pt x="114300" y="405766"/>
                    </a:lnTo>
                    <a:lnTo>
                      <a:pt x="114300" y="129539"/>
                    </a:lnTo>
                    <a:close/>
                  </a:path>
                  <a:path w="190500" h="405764">
                    <a:moveTo>
                      <a:pt x="95251" y="0"/>
                    </a:moveTo>
                    <a:lnTo>
                      <a:pt x="0" y="190499"/>
                    </a:lnTo>
                    <a:lnTo>
                      <a:pt x="76200" y="129539"/>
                    </a:lnTo>
                    <a:lnTo>
                      <a:pt x="160020" y="129539"/>
                    </a:lnTo>
                    <a:lnTo>
                      <a:pt x="95251" y="0"/>
                    </a:lnTo>
                    <a:close/>
                  </a:path>
                  <a:path w="190500" h="405764">
                    <a:moveTo>
                      <a:pt x="160020" y="129539"/>
                    </a:moveTo>
                    <a:lnTo>
                      <a:pt x="114300" y="129539"/>
                    </a:lnTo>
                    <a:lnTo>
                      <a:pt x="190500" y="190499"/>
                    </a:lnTo>
                    <a:lnTo>
                      <a:pt x="160020" y="12953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5557244" y="4562137"/>
                <a:ext cx="1193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1193165" h="575945">
                    <a:moveTo>
                      <a:pt x="1096805" y="0"/>
                    </a:moveTo>
                    <a:lnTo>
                      <a:pt x="95890" y="0"/>
                    </a:lnTo>
                    <a:lnTo>
                      <a:pt x="58565" y="7535"/>
                    </a:lnTo>
                    <a:lnTo>
                      <a:pt x="28085" y="28085"/>
                    </a:lnTo>
                    <a:lnTo>
                      <a:pt x="7535" y="58565"/>
                    </a:lnTo>
                    <a:lnTo>
                      <a:pt x="0" y="95890"/>
                    </a:lnTo>
                    <a:lnTo>
                      <a:pt x="0" y="479442"/>
                    </a:lnTo>
                    <a:lnTo>
                      <a:pt x="7535" y="516767"/>
                    </a:lnTo>
                    <a:lnTo>
                      <a:pt x="28085" y="547247"/>
                    </a:lnTo>
                    <a:lnTo>
                      <a:pt x="58565" y="567797"/>
                    </a:lnTo>
                    <a:lnTo>
                      <a:pt x="95890" y="575332"/>
                    </a:lnTo>
                    <a:lnTo>
                      <a:pt x="1096805" y="575332"/>
                    </a:lnTo>
                    <a:lnTo>
                      <a:pt x="1134130" y="567797"/>
                    </a:lnTo>
                    <a:lnTo>
                      <a:pt x="1164610" y="547247"/>
                    </a:lnTo>
                    <a:lnTo>
                      <a:pt x="1185160" y="516767"/>
                    </a:lnTo>
                    <a:lnTo>
                      <a:pt x="1192696" y="479442"/>
                    </a:lnTo>
                    <a:lnTo>
                      <a:pt x="1192696" y="95890"/>
                    </a:lnTo>
                    <a:lnTo>
                      <a:pt x="1185160" y="58565"/>
                    </a:lnTo>
                    <a:lnTo>
                      <a:pt x="1164610" y="28085"/>
                    </a:lnTo>
                    <a:lnTo>
                      <a:pt x="1134130" y="7535"/>
                    </a:lnTo>
                    <a:lnTo>
                      <a:pt x="1096805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58" name="object 58"/>
            <p:cNvSpPr txBox="1"/>
            <p:nvPr/>
          </p:nvSpPr>
          <p:spPr>
            <a:xfrm>
              <a:off x="5770210" y="4603150"/>
              <a:ext cx="767715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spc="-83" dirty="0">
                  <a:solidFill>
                    <a:srgbClr val="4472C4"/>
                  </a:solidFill>
                  <a:latin typeface="Arial Narrow"/>
                  <a:cs typeface="Arial Narrow"/>
                </a:rPr>
                <a:t>Dense</a:t>
              </a:r>
              <a:endParaRPr sz="2025">
                <a:latin typeface="Arial Narrow"/>
                <a:cs typeface="Arial Narrow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055099" y="41563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198" y="405766"/>
                  </a:lnTo>
                  <a:lnTo>
                    <a:pt x="114298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9193302" y="4603150"/>
              <a:ext cx="767715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spc="-83" dirty="0">
                  <a:solidFill>
                    <a:srgbClr val="4472C4"/>
                  </a:solidFill>
                  <a:latin typeface="Arial Narrow"/>
                  <a:cs typeface="Arial Narrow"/>
                </a:rPr>
                <a:t>Dense</a:t>
              </a:r>
              <a:endParaRPr sz="2025">
                <a:latin typeface="Arial Narrow"/>
                <a:cs typeface="Arial Narrow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9478191" y="41563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7722396" y="5837542"/>
              <a:ext cx="461009" cy="62837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3000" dirty="0">
                  <a:solidFill>
                    <a:srgbClr val="385723"/>
                  </a:solidFill>
                  <a:latin typeface="Cambria Math"/>
                  <a:cs typeface="Cambria Math"/>
                </a:rPr>
                <a:t>⋯</a:t>
              </a:r>
              <a:endParaRPr sz="3000">
                <a:latin typeface="Cambria Math"/>
                <a:cs typeface="Cambria Math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7722393" y="3386043"/>
              <a:ext cx="461009" cy="62837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3000" dirty="0">
                  <a:solidFill>
                    <a:srgbClr val="C00000"/>
                  </a:solidFill>
                  <a:latin typeface="Cambria Math"/>
                  <a:cs typeface="Cambria Math"/>
                </a:rPr>
                <a:t>⋯</a:t>
              </a:r>
              <a:endParaRPr sz="3000">
                <a:latin typeface="Cambria Math"/>
                <a:cs typeface="Cambria Math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7722393" y="4506902"/>
              <a:ext cx="461009" cy="62837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3000" dirty="0">
                  <a:solidFill>
                    <a:srgbClr val="4472C4"/>
                  </a:solidFill>
                  <a:latin typeface="Cambria Math"/>
                  <a:cs typeface="Cambria Math"/>
                </a:rPr>
                <a:t>⋯</a:t>
              </a:r>
              <a:endParaRPr sz="3000">
                <a:latin typeface="Cambria Math"/>
                <a:cs typeface="Cambria Math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10531340" y="4439786"/>
              <a:ext cx="1221105" cy="731740"/>
            </a:xfrm>
            <a:prstGeom prst="rect">
              <a:avLst/>
            </a:prstGeom>
          </p:spPr>
          <p:txBody>
            <a:bodyPr vert="horz" wrap="square" lIns="0" tIns="7620" rIns="0" bIns="0" rtlCol="0">
              <a:spAutoFit/>
            </a:bodyPr>
            <a:lstStyle/>
            <a:p>
              <a:pPr marL="9525" marR="3810" indent="199073">
                <a:lnSpc>
                  <a:spcPct val="100699"/>
                </a:lnSpc>
                <a:spcBef>
                  <a:spcPts val="60"/>
                </a:spcBef>
              </a:pPr>
              <a:r>
                <a:rPr spc="-8" dirty="0">
                  <a:solidFill>
                    <a:srgbClr val="7F6000"/>
                  </a:solidFill>
                  <a:latin typeface="Arial Narrow"/>
                  <a:cs typeface="Arial Narrow"/>
                </a:rPr>
                <a:t>Share </a:t>
              </a:r>
              <a:r>
                <a:rPr spc="-64" dirty="0">
                  <a:solidFill>
                    <a:srgbClr val="7F6000"/>
                  </a:solidFill>
                  <a:latin typeface="Arial Narrow"/>
                  <a:cs typeface="Arial Narrow"/>
                </a:rPr>
                <a:t>Parameters</a:t>
              </a:r>
              <a:endParaRPr>
                <a:latin typeface="Arial Narrow"/>
                <a:cs typeface="Arial Narrow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BD46F6C-F9FD-D8F5-3DA0-85E5DC9E0381}"/>
                </a:ext>
              </a:extLst>
            </p:cNvPr>
            <p:cNvGrpSpPr/>
            <p:nvPr/>
          </p:nvGrpSpPr>
          <p:grpSpPr>
            <a:xfrm>
              <a:off x="188417" y="799227"/>
              <a:ext cx="9498750" cy="2050266"/>
              <a:chOff x="188417" y="799227"/>
              <a:chExt cx="9498750" cy="2050266"/>
            </a:xfrm>
          </p:grpSpPr>
          <p:grpSp>
            <p:nvGrpSpPr>
              <p:cNvPr id="68" name="object 2">
                <a:extLst>
                  <a:ext uri="{FF2B5EF4-FFF2-40B4-BE49-F238E27FC236}">
                    <a16:creationId xmlns:a16="http://schemas.microsoft.com/office/drawing/2014/main" id="{E5337C13-76F3-1BBC-955D-C32279B98A3A}"/>
                  </a:ext>
                </a:extLst>
              </p:cNvPr>
              <p:cNvGrpSpPr/>
              <p:nvPr/>
            </p:nvGrpSpPr>
            <p:grpSpPr>
              <a:xfrm>
                <a:off x="2749180" y="1992942"/>
                <a:ext cx="223520" cy="855344"/>
                <a:chOff x="2749180" y="1992942"/>
                <a:chExt cx="223520" cy="855344"/>
              </a:xfrm>
            </p:grpSpPr>
            <p:sp>
              <p:nvSpPr>
                <p:cNvPr id="69" name="object 3">
                  <a:extLst>
                    <a:ext uri="{FF2B5EF4-FFF2-40B4-BE49-F238E27FC236}">
                      <a16:creationId xmlns:a16="http://schemas.microsoft.com/office/drawing/2014/main" id="{9AF9F3DA-963F-D826-71D6-27E80B52C76E}"/>
                    </a:ext>
                  </a:extLst>
                </p:cNvPr>
                <p:cNvSpPr/>
                <p:nvPr/>
              </p:nvSpPr>
              <p:spPr>
                <a:xfrm>
                  <a:off x="2755530" y="1999291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0" name="object 4">
                  <a:extLst>
                    <a:ext uri="{FF2B5EF4-FFF2-40B4-BE49-F238E27FC236}">
                      <a16:creationId xmlns:a16="http://schemas.microsoft.com/office/drawing/2014/main" id="{F113D54E-C8B3-34B5-A883-A5463849DD2B}"/>
                    </a:ext>
                  </a:extLst>
                </p:cNvPr>
                <p:cNvSpPr/>
                <p:nvPr/>
              </p:nvSpPr>
              <p:spPr>
                <a:xfrm>
                  <a:off x="2755530" y="1999292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1" name="object 5">
                  <a:extLst>
                    <a:ext uri="{FF2B5EF4-FFF2-40B4-BE49-F238E27FC236}">
                      <a16:creationId xmlns:a16="http://schemas.microsoft.com/office/drawing/2014/main" id="{5E8444DC-B5B5-5DCA-66D1-724F24F2D75F}"/>
                    </a:ext>
                  </a:extLst>
                </p:cNvPr>
                <p:cNvSpPr/>
                <p:nvPr/>
              </p:nvSpPr>
              <p:spPr>
                <a:xfrm>
                  <a:off x="2755530" y="2212121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2" name="object 6">
                  <a:extLst>
                    <a:ext uri="{FF2B5EF4-FFF2-40B4-BE49-F238E27FC236}">
                      <a16:creationId xmlns:a16="http://schemas.microsoft.com/office/drawing/2014/main" id="{0CF346D0-15EE-C8E1-58B0-38A64561B46A}"/>
                    </a:ext>
                  </a:extLst>
                </p:cNvPr>
                <p:cNvSpPr/>
                <p:nvPr/>
              </p:nvSpPr>
              <p:spPr>
                <a:xfrm>
                  <a:off x="2755530" y="2212121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3" name="object 7">
                  <a:extLst>
                    <a:ext uri="{FF2B5EF4-FFF2-40B4-BE49-F238E27FC236}">
                      <a16:creationId xmlns:a16="http://schemas.microsoft.com/office/drawing/2014/main" id="{185F020A-B2CA-78B2-4D24-C20C3F47B4E7}"/>
                    </a:ext>
                  </a:extLst>
                </p:cNvPr>
                <p:cNvSpPr/>
                <p:nvPr/>
              </p:nvSpPr>
              <p:spPr>
                <a:xfrm>
                  <a:off x="2755530" y="2414796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4" name="object 8">
                  <a:extLst>
                    <a:ext uri="{FF2B5EF4-FFF2-40B4-BE49-F238E27FC236}">
                      <a16:creationId xmlns:a16="http://schemas.microsoft.com/office/drawing/2014/main" id="{F7AEF222-3FB5-3C10-9798-21DAC3AA631B}"/>
                    </a:ext>
                  </a:extLst>
                </p:cNvPr>
                <p:cNvSpPr/>
                <p:nvPr/>
              </p:nvSpPr>
              <p:spPr>
                <a:xfrm>
                  <a:off x="2755530" y="2414795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5" name="object 9">
                  <a:extLst>
                    <a:ext uri="{FF2B5EF4-FFF2-40B4-BE49-F238E27FC236}">
                      <a16:creationId xmlns:a16="http://schemas.microsoft.com/office/drawing/2014/main" id="{A854B5AB-F560-40EF-9AD2-C91C7A3608AC}"/>
                    </a:ext>
                  </a:extLst>
                </p:cNvPr>
                <p:cNvSpPr/>
                <p:nvPr/>
              </p:nvSpPr>
              <p:spPr>
                <a:xfrm>
                  <a:off x="2755530" y="2627568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6" name="object 10">
                  <a:extLst>
                    <a:ext uri="{FF2B5EF4-FFF2-40B4-BE49-F238E27FC236}">
                      <a16:creationId xmlns:a16="http://schemas.microsoft.com/office/drawing/2014/main" id="{AB6F9834-669C-CF44-4F18-ED81998331C5}"/>
                    </a:ext>
                  </a:extLst>
                </p:cNvPr>
                <p:cNvSpPr/>
                <p:nvPr/>
              </p:nvSpPr>
              <p:spPr>
                <a:xfrm>
                  <a:off x="2755530" y="2627567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9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77" name="object 11">
                  <a:extLst>
                    <a:ext uri="{FF2B5EF4-FFF2-40B4-BE49-F238E27FC236}">
                      <a16:creationId xmlns:a16="http://schemas.microsoft.com/office/drawing/2014/main" id="{3CC05C43-2E34-0A56-9CB0-7164CE354573}"/>
                    </a:ext>
                  </a:extLst>
                </p:cNvPr>
                <p:cNvSpPr/>
                <p:nvPr/>
              </p:nvSpPr>
              <p:spPr>
                <a:xfrm>
                  <a:off x="2765623" y="2013131"/>
                  <a:ext cx="191135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35" h="828675">
                      <a:moveTo>
                        <a:pt x="0" y="0"/>
                      </a:moveTo>
                      <a:lnTo>
                        <a:pt x="69780" y="20967"/>
                      </a:lnTo>
                      <a:lnTo>
                        <a:pt x="130699" y="41934"/>
                      </a:lnTo>
                      <a:lnTo>
                        <a:pt x="173895" y="62901"/>
                      </a:lnTo>
                      <a:lnTo>
                        <a:pt x="190508" y="83868"/>
                      </a:lnTo>
                      <a:lnTo>
                        <a:pt x="171234" y="100682"/>
                      </a:lnTo>
                      <a:lnTo>
                        <a:pt x="124832" y="117536"/>
                      </a:lnTo>
                      <a:lnTo>
                        <a:pt x="69309" y="134370"/>
                      </a:lnTo>
                      <a:lnTo>
                        <a:pt x="22673" y="151124"/>
                      </a:lnTo>
                      <a:lnTo>
                        <a:pt x="2930" y="167737"/>
                      </a:lnTo>
                      <a:lnTo>
                        <a:pt x="21899" y="184131"/>
                      </a:lnTo>
                      <a:lnTo>
                        <a:pt x="67574" y="200344"/>
                      </a:lnTo>
                      <a:lnTo>
                        <a:pt x="122230" y="216496"/>
                      </a:lnTo>
                      <a:lnTo>
                        <a:pt x="168139" y="232709"/>
                      </a:lnTo>
                      <a:lnTo>
                        <a:pt x="187577" y="249103"/>
                      </a:lnTo>
                      <a:lnTo>
                        <a:pt x="168913" y="265756"/>
                      </a:lnTo>
                      <a:lnTo>
                        <a:pt x="123964" y="282590"/>
                      </a:lnTo>
                      <a:lnTo>
                        <a:pt x="70177" y="299484"/>
                      </a:lnTo>
                      <a:lnTo>
                        <a:pt x="24994" y="316318"/>
                      </a:lnTo>
                      <a:lnTo>
                        <a:pt x="5861" y="332972"/>
                      </a:lnTo>
                      <a:lnTo>
                        <a:pt x="24267" y="349365"/>
                      </a:lnTo>
                      <a:lnTo>
                        <a:pt x="68582" y="365578"/>
                      </a:lnTo>
                      <a:lnTo>
                        <a:pt x="121573" y="381731"/>
                      </a:lnTo>
                      <a:lnTo>
                        <a:pt x="166005" y="397944"/>
                      </a:lnTo>
                      <a:lnTo>
                        <a:pt x="184646" y="414337"/>
                      </a:lnTo>
                      <a:lnTo>
                        <a:pt x="166005" y="430971"/>
                      </a:lnTo>
                      <a:lnTo>
                        <a:pt x="121573" y="447764"/>
                      </a:lnTo>
                      <a:lnTo>
                        <a:pt x="68582" y="464628"/>
                      </a:lnTo>
                      <a:lnTo>
                        <a:pt x="24267" y="481472"/>
                      </a:lnTo>
                      <a:lnTo>
                        <a:pt x="5861" y="498206"/>
                      </a:lnTo>
                      <a:lnTo>
                        <a:pt x="25041" y="514809"/>
                      </a:lnTo>
                      <a:lnTo>
                        <a:pt x="70317" y="531343"/>
                      </a:lnTo>
                      <a:lnTo>
                        <a:pt x="124175" y="547836"/>
                      </a:lnTo>
                      <a:lnTo>
                        <a:pt x="169100" y="564320"/>
                      </a:lnTo>
                      <a:lnTo>
                        <a:pt x="187577" y="580823"/>
                      </a:lnTo>
                      <a:lnTo>
                        <a:pt x="167694" y="597347"/>
                      </a:lnTo>
                      <a:lnTo>
                        <a:pt x="121128" y="613870"/>
                      </a:lnTo>
                      <a:lnTo>
                        <a:pt x="65745" y="630393"/>
                      </a:lnTo>
                      <a:lnTo>
                        <a:pt x="19414" y="646917"/>
                      </a:lnTo>
                      <a:lnTo>
                        <a:pt x="0" y="663440"/>
                      </a:lnTo>
                      <a:lnTo>
                        <a:pt x="19461" y="679964"/>
                      </a:lnTo>
                      <a:lnTo>
                        <a:pt x="65886" y="696487"/>
                      </a:lnTo>
                      <a:lnTo>
                        <a:pt x="121339" y="713011"/>
                      </a:lnTo>
                      <a:lnTo>
                        <a:pt x="167881" y="729534"/>
                      </a:lnTo>
                      <a:lnTo>
                        <a:pt x="187577" y="746057"/>
                      </a:lnTo>
                      <a:lnTo>
                        <a:pt x="158932" y="770584"/>
                      </a:lnTo>
                      <a:lnTo>
                        <a:pt x="95437" y="797693"/>
                      </a:lnTo>
                      <a:lnTo>
                        <a:pt x="31850" y="819638"/>
                      </a:lnTo>
                      <a:lnTo>
                        <a:pt x="2930" y="828675"/>
                      </a:lnTo>
                    </a:path>
                  </a:pathLst>
                </a:custGeom>
                <a:ln w="12700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  <p:grpSp>
            <p:nvGrpSpPr>
              <p:cNvPr id="78" name="object 12">
                <a:extLst>
                  <a:ext uri="{FF2B5EF4-FFF2-40B4-BE49-F238E27FC236}">
                    <a16:creationId xmlns:a16="http://schemas.microsoft.com/office/drawing/2014/main" id="{DB928952-F48D-96CC-1ACA-E6B1841641BA}"/>
                  </a:ext>
                </a:extLst>
              </p:cNvPr>
              <p:cNvGrpSpPr/>
              <p:nvPr/>
            </p:nvGrpSpPr>
            <p:grpSpPr>
              <a:xfrm>
                <a:off x="6045055" y="1990655"/>
                <a:ext cx="223520" cy="854075"/>
                <a:chOff x="6045055" y="1990655"/>
                <a:chExt cx="223520" cy="854075"/>
              </a:xfrm>
            </p:grpSpPr>
            <p:sp>
              <p:nvSpPr>
                <p:cNvPr id="79" name="object 13">
                  <a:extLst>
                    <a:ext uri="{FF2B5EF4-FFF2-40B4-BE49-F238E27FC236}">
                      <a16:creationId xmlns:a16="http://schemas.microsoft.com/office/drawing/2014/main" id="{A615EE69-FA4D-3E86-91B6-177190213288}"/>
                    </a:ext>
                  </a:extLst>
                </p:cNvPr>
                <p:cNvSpPr/>
                <p:nvPr/>
              </p:nvSpPr>
              <p:spPr>
                <a:xfrm>
                  <a:off x="6051406" y="1997004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0" name="object 14">
                  <a:extLst>
                    <a:ext uri="{FF2B5EF4-FFF2-40B4-BE49-F238E27FC236}">
                      <a16:creationId xmlns:a16="http://schemas.microsoft.com/office/drawing/2014/main" id="{3B726CA9-7F34-4EC0-1DD0-72917F890E55}"/>
                    </a:ext>
                  </a:extLst>
                </p:cNvPr>
                <p:cNvSpPr/>
                <p:nvPr/>
              </p:nvSpPr>
              <p:spPr>
                <a:xfrm>
                  <a:off x="6051406" y="1997005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1" name="object 15">
                  <a:extLst>
                    <a:ext uri="{FF2B5EF4-FFF2-40B4-BE49-F238E27FC236}">
                      <a16:creationId xmlns:a16="http://schemas.microsoft.com/office/drawing/2014/main" id="{A3517601-671D-3604-0ED6-F730E47AC853}"/>
                    </a:ext>
                  </a:extLst>
                </p:cNvPr>
                <p:cNvSpPr/>
                <p:nvPr/>
              </p:nvSpPr>
              <p:spPr>
                <a:xfrm>
                  <a:off x="6051406" y="2209833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2" name="object 16">
                  <a:extLst>
                    <a:ext uri="{FF2B5EF4-FFF2-40B4-BE49-F238E27FC236}">
                      <a16:creationId xmlns:a16="http://schemas.microsoft.com/office/drawing/2014/main" id="{B076EB73-8C12-BF71-4D6B-E7A0A2B36065}"/>
                    </a:ext>
                  </a:extLst>
                </p:cNvPr>
                <p:cNvSpPr/>
                <p:nvPr/>
              </p:nvSpPr>
              <p:spPr>
                <a:xfrm>
                  <a:off x="6051406" y="2209834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3" name="object 17">
                  <a:extLst>
                    <a:ext uri="{FF2B5EF4-FFF2-40B4-BE49-F238E27FC236}">
                      <a16:creationId xmlns:a16="http://schemas.microsoft.com/office/drawing/2014/main" id="{04C4FC39-9744-AA13-99AE-D6693A53AB0F}"/>
                    </a:ext>
                  </a:extLst>
                </p:cNvPr>
                <p:cNvSpPr/>
                <p:nvPr/>
              </p:nvSpPr>
              <p:spPr>
                <a:xfrm>
                  <a:off x="6051406" y="2412509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4" name="object 18">
                  <a:extLst>
                    <a:ext uri="{FF2B5EF4-FFF2-40B4-BE49-F238E27FC236}">
                      <a16:creationId xmlns:a16="http://schemas.microsoft.com/office/drawing/2014/main" id="{5EABCD63-CF65-86D4-28AC-1FBD9EDF1E9D}"/>
                    </a:ext>
                  </a:extLst>
                </p:cNvPr>
                <p:cNvSpPr/>
                <p:nvPr/>
              </p:nvSpPr>
              <p:spPr>
                <a:xfrm>
                  <a:off x="6051406" y="2412508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5" name="object 19">
                  <a:extLst>
                    <a:ext uri="{FF2B5EF4-FFF2-40B4-BE49-F238E27FC236}">
                      <a16:creationId xmlns:a16="http://schemas.microsoft.com/office/drawing/2014/main" id="{6A1206B0-2DB8-1281-4A4E-4C4052ABD43A}"/>
                    </a:ext>
                  </a:extLst>
                </p:cNvPr>
                <p:cNvSpPr/>
                <p:nvPr/>
              </p:nvSpPr>
              <p:spPr>
                <a:xfrm>
                  <a:off x="6051405" y="2625281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6" name="object 20">
                  <a:extLst>
                    <a:ext uri="{FF2B5EF4-FFF2-40B4-BE49-F238E27FC236}">
                      <a16:creationId xmlns:a16="http://schemas.microsoft.com/office/drawing/2014/main" id="{D197C8C5-24AD-7D3B-3A9B-2ED1878A9187}"/>
                    </a:ext>
                  </a:extLst>
                </p:cNvPr>
                <p:cNvSpPr/>
                <p:nvPr/>
              </p:nvSpPr>
              <p:spPr>
                <a:xfrm>
                  <a:off x="6051405" y="2625280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87" name="object 21">
                  <a:extLst>
                    <a:ext uri="{FF2B5EF4-FFF2-40B4-BE49-F238E27FC236}">
                      <a16:creationId xmlns:a16="http://schemas.microsoft.com/office/drawing/2014/main" id="{E0F7E2ED-AFBD-B5D7-5DEA-974D37B64D36}"/>
                    </a:ext>
                  </a:extLst>
                </p:cNvPr>
                <p:cNvSpPr/>
                <p:nvPr/>
              </p:nvSpPr>
              <p:spPr>
                <a:xfrm>
                  <a:off x="6060930" y="2009742"/>
                  <a:ext cx="195580" cy="82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79" h="824864">
                      <a:moveTo>
                        <a:pt x="3911" y="0"/>
                      </a:moveTo>
                      <a:lnTo>
                        <a:pt x="60832" y="27847"/>
                      </a:lnTo>
                      <a:lnTo>
                        <a:pt x="113106" y="55694"/>
                      </a:lnTo>
                      <a:lnTo>
                        <a:pt x="156086" y="83541"/>
                      </a:lnTo>
                      <a:lnTo>
                        <a:pt x="185126" y="111388"/>
                      </a:lnTo>
                      <a:lnTo>
                        <a:pt x="195578" y="139235"/>
                      </a:lnTo>
                      <a:lnTo>
                        <a:pt x="180909" y="162504"/>
                      </a:lnTo>
                      <a:lnTo>
                        <a:pt x="144728" y="185849"/>
                      </a:lnTo>
                      <a:lnTo>
                        <a:pt x="97789" y="209194"/>
                      </a:lnTo>
                      <a:lnTo>
                        <a:pt x="50850" y="232463"/>
                      </a:lnTo>
                      <a:lnTo>
                        <a:pt x="14668" y="255581"/>
                      </a:lnTo>
                      <a:lnTo>
                        <a:pt x="0" y="278471"/>
                      </a:lnTo>
                      <a:lnTo>
                        <a:pt x="13971" y="301051"/>
                      </a:lnTo>
                      <a:lnTo>
                        <a:pt x="49401" y="323366"/>
                      </a:lnTo>
                      <a:lnTo>
                        <a:pt x="95588" y="345529"/>
                      </a:lnTo>
                      <a:lnTo>
                        <a:pt x="141830" y="367654"/>
                      </a:lnTo>
                      <a:lnTo>
                        <a:pt x="177423" y="389856"/>
                      </a:lnTo>
                      <a:lnTo>
                        <a:pt x="191666" y="412246"/>
                      </a:lnTo>
                      <a:lnTo>
                        <a:pt x="177469" y="434871"/>
                      </a:lnTo>
                      <a:lnTo>
                        <a:pt x="141975" y="457647"/>
                      </a:lnTo>
                      <a:lnTo>
                        <a:pt x="95833" y="480499"/>
                      </a:lnTo>
                      <a:lnTo>
                        <a:pt x="49691" y="503351"/>
                      </a:lnTo>
                      <a:lnTo>
                        <a:pt x="14197" y="526127"/>
                      </a:lnTo>
                      <a:lnTo>
                        <a:pt x="0" y="548752"/>
                      </a:lnTo>
                      <a:lnTo>
                        <a:pt x="14197" y="571111"/>
                      </a:lnTo>
                      <a:lnTo>
                        <a:pt x="49691" y="593242"/>
                      </a:lnTo>
                      <a:lnTo>
                        <a:pt x="95833" y="615298"/>
                      </a:lnTo>
                      <a:lnTo>
                        <a:pt x="141975" y="637429"/>
                      </a:lnTo>
                      <a:lnTo>
                        <a:pt x="177469" y="659788"/>
                      </a:lnTo>
                      <a:lnTo>
                        <a:pt x="191666" y="682527"/>
                      </a:lnTo>
                      <a:lnTo>
                        <a:pt x="174612" y="712798"/>
                      </a:lnTo>
                      <a:lnTo>
                        <a:pt x="132836" y="745931"/>
                      </a:lnTo>
                      <a:lnTo>
                        <a:pt x="80421" y="778124"/>
                      </a:lnTo>
                      <a:lnTo>
                        <a:pt x="31448" y="805578"/>
                      </a:lnTo>
                      <a:lnTo>
                        <a:pt x="0" y="824493"/>
                      </a:lnTo>
                    </a:path>
                  </a:pathLst>
                </a:custGeom>
                <a:ln w="12700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  <p:grpSp>
            <p:nvGrpSpPr>
              <p:cNvPr id="88" name="object 22">
                <a:extLst>
                  <a:ext uri="{FF2B5EF4-FFF2-40B4-BE49-F238E27FC236}">
                    <a16:creationId xmlns:a16="http://schemas.microsoft.com/office/drawing/2014/main" id="{110B9DBD-C3DA-B238-8514-868088D80E01}"/>
                  </a:ext>
                </a:extLst>
              </p:cNvPr>
              <p:cNvGrpSpPr/>
              <p:nvPr/>
            </p:nvGrpSpPr>
            <p:grpSpPr>
              <a:xfrm>
                <a:off x="9461742" y="1982170"/>
                <a:ext cx="223520" cy="854075"/>
                <a:chOff x="9461742" y="1982170"/>
                <a:chExt cx="223520" cy="854075"/>
              </a:xfrm>
            </p:grpSpPr>
            <p:sp>
              <p:nvSpPr>
                <p:cNvPr id="89" name="object 23">
                  <a:extLst>
                    <a:ext uri="{FF2B5EF4-FFF2-40B4-BE49-F238E27FC236}">
                      <a16:creationId xmlns:a16="http://schemas.microsoft.com/office/drawing/2014/main" id="{904B0DD3-2859-0456-9CC3-9EDCEBEBE620}"/>
                    </a:ext>
                  </a:extLst>
                </p:cNvPr>
                <p:cNvSpPr/>
                <p:nvPr/>
              </p:nvSpPr>
              <p:spPr>
                <a:xfrm>
                  <a:off x="9468093" y="1988519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0" name="object 24">
                  <a:extLst>
                    <a:ext uri="{FF2B5EF4-FFF2-40B4-BE49-F238E27FC236}">
                      <a16:creationId xmlns:a16="http://schemas.microsoft.com/office/drawing/2014/main" id="{ADB9996C-6938-4825-7B1C-52623D4AF50F}"/>
                    </a:ext>
                  </a:extLst>
                </p:cNvPr>
                <p:cNvSpPr/>
                <p:nvPr/>
              </p:nvSpPr>
              <p:spPr>
                <a:xfrm>
                  <a:off x="9468093" y="1988520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1" name="object 25">
                  <a:extLst>
                    <a:ext uri="{FF2B5EF4-FFF2-40B4-BE49-F238E27FC236}">
                      <a16:creationId xmlns:a16="http://schemas.microsoft.com/office/drawing/2014/main" id="{D103B1FD-ACFB-A170-DCB9-933952256923}"/>
                    </a:ext>
                  </a:extLst>
                </p:cNvPr>
                <p:cNvSpPr/>
                <p:nvPr/>
              </p:nvSpPr>
              <p:spPr>
                <a:xfrm>
                  <a:off x="9468093" y="2201348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2" name="object 26">
                  <a:extLst>
                    <a:ext uri="{FF2B5EF4-FFF2-40B4-BE49-F238E27FC236}">
                      <a16:creationId xmlns:a16="http://schemas.microsoft.com/office/drawing/2014/main" id="{F18D11E4-66C2-B1D6-E734-98634A41B3E7}"/>
                    </a:ext>
                  </a:extLst>
                </p:cNvPr>
                <p:cNvSpPr/>
                <p:nvPr/>
              </p:nvSpPr>
              <p:spPr>
                <a:xfrm>
                  <a:off x="9468093" y="2201349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3" name="object 27">
                  <a:extLst>
                    <a:ext uri="{FF2B5EF4-FFF2-40B4-BE49-F238E27FC236}">
                      <a16:creationId xmlns:a16="http://schemas.microsoft.com/office/drawing/2014/main" id="{F842E66F-102D-0CAA-DF26-7CE30FB8D428}"/>
                    </a:ext>
                  </a:extLst>
                </p:cNvPr>
                <p:cNvSpPr/>
                <p:nvPr/>
              </p:nvSpPr>
              <p:spPr>
                <a:xfrm>
                  <a:off x="9468093" y="2404024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4" name="object 28">
                  <a:extLst>
                    <a:ext uri="{FF2B5EF4-FFF2-40B4-BE49-F238E27FC236}">
                      <a16:creationId xmlns:a16="http://schemas.microsoft.com/office/drawing/2014/main" id="{66BCCFBC-5B90-3C24-98CD-BB16FBB57ED0}"/>
                    </a:ext>
                  </a:extLst>
                </p:cNvPr>
                <p:cNvSpPr/>
                <p:nvPr/>
              </p:nvSpPr>
              <p:spPr>
                <a:xfrm>
                  <a:off x="9468093" y="2404023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5" name="object 29">
                  <a:extLst>
                    <a:ext uri="{FF2B5EF4-FFF2-40B4-BE49-F238E27FC236}">
                      <a16:creationId xmlns:a16="http://schemas.microsoft.com/office/drawing/2014/main" id="{FAA52102-FAC3-A53E-584D-FF3598431728}"/>
                    </a:ext>
                  </a:extLst>
                </p:cNvPr>
                <p:cNvSpPr/>
                <p:nvPr/>
              </p:nvSpPr>
              <p:spPr>
                <a:xfrm>
                  <a:off x="9468092" y="2616796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6" name="object 30">
                  <a:extLst>
                    <a:ext uri="{FF2B5EF4-FFF2-40B4-BE49-F238E27FC236}">
                      <a16:creationId xmlns:a16="http://schemas.microsoft.com/office/drawing/2014/main" id="{B14B26AA-5612-F23E-89C8-CAAB47E2F9C3}"/>
                    </a:ext>
                  </a:extLst>
                </p:cNvPr>
                <p:cNvSpPr/>
                <p:nvPr/>
              </p:nvSpPr>
              <p:spPr>
                <a:xfrm>
                  <a:off x="9468092" y="2616795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97" name="object 31">
                  <a:extLst>
                    <a:ext uri="{FF2B5EF4-FFF2-40B4-BE49-F238E27FC236}">
                      <a16:creationId xmlns:a16="http://schemas.microsoft.com/office/drawing/2014/main" id="{C8AC0256-77F7-CE35-272B-A7ECFE72FE15}"/>
                    </a:ext>
                  </a:extLst>
                </p:cNvPr>
                <p:cNvSpPr/>
                <p:nvPr/>
              </p:nvSpPr>
              <p:spPr>
                <a:xfrm>
                  <a:off x="9481360" y="1998438"/>
                  <a:ext cx="184785" cy="8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84" h="825500">
                      <a:moveTo>
                        <a:pt x="0" y="0"/>
                      </a:moveTo>
                      <a:lnTo>
                        <a:pt x="39093" y="39362"/>
                      </a:lnTo>
                      <a:lnTo>
                        <a:pt x="76588" y="78743"/>
                      </a:lnTo>
                      <a:lnTo>
                        <a:pt x="110887" y="118160"/>
                      </a:lnTo>
                      <a:lnTo>
                        <a:pt x="140391" y="157633"/>
                      </a:lnTo>
                      <a:lnTo>
                        <a:pt x="163504" y="197178"/>
                      </a:lnTo>
                      <a:lnTo>
                        <a:pt x="178625" y="236816"/>
                      </a:lnTo>
                      <a:lnTo>
                        <a:pt x="184158" y="276563"/>
                      </a:lnTo>
                      <a:lnTo>
                        <a:pt x="176526" y="311542"/>
                      </a:lnTo>
                      <a:lnTo>
                        <a:pt x="156102" y="346751"/>
                      </a:lnTo>
                      <a:lnTo>
                        <a:pt x="127136" y="382091"/>
                      </a:lnTo>
                      <a:lnTo>
                        <a:pt x="93877" y="417463"/>
                      </a:lnTo>
                      <a:lnTo>
                        <a:pt x="60572" y="452770"/>
                      </a:lnTo>
                      <a:lnTo>
                        <a:pt x="31472" y="487914"/>
                      </a:lnTo>
                      <a:lnTo>
                        <a:pt x="10824" y="522795"/>
                      </a:lnTo>
                      <a:lnTo>
                        <a:pt x="2877" y="557317"/>
                      </a:lnTo>
                      <a:lnTo>
                        <a:pt x="30550" y="637817"/>
                      </a:lnTo>
                      <a:lnTo>
                        <a:pt x="91899" y="725717"/>
                      </a:lnTo>
                      <a:lnTo>
                        <a:pt x="153337" y="796462"/>
                      </a:lnTo>
                      <a:lnTo>
                        <a:pt x="181280" y="825500"/>
                      </a:lnTo>
                    </a:path>
                  </a:pathLst>
                </a:custGeom>
                <a:ln w="12700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  <p:grpSp>
            <p:nvGrpSpPr>
              <p:cNvPr id="98" name="object 32">
                <a:extLst>
                  <a:ext uri="{FF2B5EF4-FFF2-40B4-BE49-F238E27FC236}">
                    <a16:creationId xmlns:a16="http://schemas.microsoft.com/office/drawing/2014/main" id="{D5821B98-2976-AB91-F509-0529ABBFB069}"/>
                  </a:ext>
                </a:extLst>
              </p:cNvPr>
              <p:cNvGrpSpPr/>
              <p:nvPr/>
            </p:nvGrpSpPr>
            <p:grpSpPr>
              <a:xfrm>
                <a:off x="4397118" y="1314698"/>
                <a:ext cx="223520" cy="1534795"/>
                <a:chOff x="4397118" y="1314698"/>
                <a:chExt cx="223520" cy="1534795"/>
              </a:xfrm>
            </p:grpSpPr>
            <p:sp>
              <p:nvSpPr>
                <p:cNvPr id="99" name="object 33">
                  <a:extLst>
                    <a:ext uri="{FF2B5EF4-FFF2-40B4-BE49-F238E27FC236}">
                      <a16:creationId xmlns:a16="http://schemas.microsoft.com/office/drawing/2014/main" id="{30899263-81A6-5E45-03A6-B5E364E315CF}"/>
                    </a:ext>
                  </a:extLst>
                </p:cNvPr>
                <p:cNvSpPr/>
                <p:nvPr/>
              </p:nvSpPr>
              <p:spPr>
                <a:xfrm>
                  <a:off x="4403468" y="2001697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0" name="object 34">
                  <a:extLst>
                    <a:ext uri="{FF2B5EF4-FFF2-40B4-BE49-F238E27FC236}">
                      <a16:creationId xmlns:a16="http://schemas.microsoft.com/office/drawing/2014/main" id="{436AFF21-7BA7-6BD4-8366-A6A55A8040F9}"/>
                    </a:ext>
                  </a:extLst>
                </p:cNvPr>
                <p:cNvSpPr/>
                <p:nvPr/>
              </p:nvSpPr>
              <p:spPr>
                <a:xfrm>
                  <a:off x="4403468" y="2001696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1" name="object 35">
                  <a:extLst>
                    <a:ext uri="{FF2B5EF4-FFF2-40B4-BE49-F238E27FC236}">
                      <a16:creationId xmlns:a16="http://schemas.microsoft.com/office/drawing/2014/main" id="{4A7B338F-8249-A811-AB2C-F547DCB954FE}"/>
                    </a:ext>
                  </a:extLst>
                </p:cNvPr>
                <p:cNvSpPr/>
                <p:nvPr/>
              </p:nvSpPr>
              <p:spPr>
                <a:xfrm>
                  <a:off x="4403468" y="2214526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2" name="object 36">
                  <a:extLst>
                    <a:ext uri="{FF2B5EF4-FFF2-40B4-BE49-F238E27FC236}">
                      <a16:creationId xmlns:a16="http://schemas.microsoft.com/office/drawing/2014/main" id="{CD433C7B-0770-3F2D-68D7-191FC25A028D}"/>
                    </a:ext>
                  </a:extLst>
                </p:cNvPr>
                <p:cNvSpPr/>
                <p:nvPr/>
              </p:nvSpPr>
              <p:spPr>
                <a:xfrm>
                  <a:off x="4403468" y="2214525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3" name="object 37">
                  <a:extLst>
                    <a:ext uri="{FF2B5EF4-FFF2-40B4-BE49-F238E27FC236}">
                      <a16:creationId xmlns:a16="http://schemas.microsoft.com/office/drawing/2014/main" id="{37665F51-7051-0483-BF24-DF372061123C}"/>
                    </a:ext>
                  </a:extLst>
                </p:cNvPr>
                <p:cNvSpPr/>
                <p:nvPr/>
              </p:nvSpPr>
              <p:spPr>
                <a:xfrm>
                  <a:off x="4403468" y="2417200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4" name="object 38">
                  <a:extLst>
                    <a:ext uri="{FF2B5EF4-FFF2-40B4-BE49-F238E27FC236}">
                      <a16:creationId xmlns:a16="http://schemas.microsoft.com/office/drawing/2014/main" id="{460276F1-75D6-4EC3-8F87-1BA1C45E12CB}"/>
                    </a:ext>
                  </a:extLst>
                </p:cNvPr>
                <p:cNvSpPr/>
                <p:nvPr/>
              </p:nvSpPr>
              <p:spPr>
                <a:xfrm>
                  <a:off x="4403468" y="2417201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5" name="object 39">
                  <a:extLst>
                    <a:ext uri="{FF2B5EF4-FFF2-40B4-BE49-F238E27FC236}">
                      <a16:creationId xmlns:a16="http://schemas.microsoft.com/office/drawing/2014/main" id="{18593283-01B9-859B-0324-0AA57455338A}"/>
                    </a:ext>
                  </a:extLst>
                </p:cNvPr>
                <p:cNvSpPr/>
                <p:nvPr/>
              </p:nvSpPr>
              <p:spPr>
                <a:xfrm>
                  <a:off x="4403468" y="2629972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210695" y="0"/>
                      </a:moveTo>
                      <a:lnTo>
                        <a:pt x="0" y="0"/>
                      </a:lnTo>
                      <a:lnTo>
                        <a:pt x="0" y="212604"/>
                      </a:lnTo>
                      <a:lnTo>
                        <a:pt x="210695" y="212604"/>
                      </a:lnTo>
                      <a:lnTo>
                        <a:pt x="210695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6" name="object 40">
                  <a:extLst>
                    <a:ext uri="{FF2B5EF4-FFF2-40B4-BE49-F238E27FC236}">
                      <a16:creationId xmlns:a16="http://schemas.microsoft.com/office/drawing/2014/main" id="{9BD837BA-E588-8789-9946-47BC44CB67F3}"/>
                    </a:ext>
                  </a:extLst>
                </p:cNvPr>
                <p:cNvSpPr/>
                <p:nvPr/>
              </p:nvSpPr>
              <p:spPr>
                <a:xfrm>
                  <a:off x="4403468" y="2629973"/>
                  <a:ext cx="210820" cy="2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0" h="212725">
                      <a:moveTo>
                        <a:pt x="0" y="0"/>
                      </a:moveTo>
                      <a:lnTo>
                        <a:pt x="210695" y="0"/>
                      </a:lnTo>
                      <a:lnTo>
                        <a:pt x="210695" y="212605"/>
                      </a:lnTo>
                      <a:lnTo>
                        <a:pt x="0" y="212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12700">
                  <a:solidFill>
                    <a:srgbClr val="7F7F7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7" name="object 41">
                  <a:extLst>
                    <a:ext uri="{FF2B5EF4-FFF2-40B4-BE49-F238E27FC236}">
                      <a16:creationId xmlns:a16="http://schemas.microsoft.com/office/drawing/2014/main" id="{B465C763-B95A-E6F6-226F-9DA90E405618}"/>
                    </a:ext>
                  </a:extLst>
                </p:cNvPr>
                <p:cNvSpPr/>
                <p:nvPr/>
              </p:nvSpPr>
              <p:spPr>
                <a:xfrm>
                  <a:off x="4416174" y="2000431"/>
                  <a:ext cx="195580" cy="8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79" h="841375">
                      <a:moveTo>
                        <a:pt x="0" y="0"/>
                      </a:moveTo>
                      <a:lnTo>
                        <a:pt x="56870" y="21272"/>
                      </a:lnTo>
                      <a:lnTo>
                        <a:pt x="109153" y="42544"/>
                      </a:lnTo>
                      <a:lnTo>
                        <a:pt x="152261" y="63817"/>
                      </a:lnTo>
                      <a:lnTo>
                        <a:pt x="192608" y="106362"/>
                      </a:lnTo>
                      <a:lnTo>
                        <a:pt x="173075" y="127660"/>
                      </a:lnTo>
                      <a:lnTo>
                        <a:pt x="126066" y="148983"/>
                      </a:lnTo>
                      <a:lnTo>
                        <a:pt x="69860" y="170294"/>
                      </a:lnTo>
                      <a:lnTo>
                        <a:pt x="22733" y="191554"/>
                      </a:lnTo>
                      <a:lnTo>
                        <a:pt x="2963" y="212725"/>
                      </a:lnTo>
                      <a:lnTo>
                        <a:pt x="22686" y="233781"/>
                      </a:lnTo>
                      <a:lnTo>
                        <a:pt x="69718" y="254749"/>
                      </a:lnTo>
                      <a:lnTo>
                        <a:pt x="125853" y="275666"/>
                      </a:lnTo>
                      <a:lnTo>
                        <a:pt x="172885" y="296570"/>
                      </a:lnTo>
                      <a:lnTo>
                        <a:pt x="192608" y="317500"/>
                      </a:lnTo>
                      <a:lnTo>
                        <a:pt x="172838" y="338480"/>
                      </a:lnTo>
                      <a:lnTo>
                        <a:pt x="125711" y="359486"/>
                      </a:lnTo>
                      <a:lnTo>
                        <a:pt x="69505" y="380479"/>
                      </a:lnTo>
                      <a:lnTo>
                        <a:pt x="22496" y="401421"/>
                      </a:lnTo>
                      <a:lnTo>
                        <a:pt x="2963" y="422275"/>
                      </a:lnTo>
                      <a:lnTo>
                        <a:pt x="23231" y="442963"/>
                      </a:lnTo>
                      <a:lnTo>
                        <a:pt x="71117" y="463511"/>
                      </a:lnTo>
                      <a:lnTo>
                        <a:pt x="128129" y="484035"/>
                      </a:lnTo>
                      <a:lnTo>
                        <a:pt x="175777" y="504647"/>
                      </a:lnTo>
                      <a:lnTo>
                        <a:pt x="195572" y="525462"/>
                      </a:lnTo>
                      <a:lnTo>
                        <a:pt x="175090" y="546582"/>
                      </a:lnTo>
                      <a:lnTo>
                        <a:pt x="126659" y="567931"/>
                      </a:lnTo>
                      <a:lnTo>
                        <a:pt x="68912" y="589356"/>
                      </a:lnTo>
                      <a:lnTo>
                        <a:pt x="20481" y="610704"/>
                      </a:lnTo>
                      <a:lnTo>
                        <a:pt x="0" y="631825"/>
                      </a:lnTo>
                      <a:lnTo>
                        <a:pt x="19794" y="652614"/>
                      </a:lnTo>
                      <a:lnTo>
                        <a:pt x="67442" y="673176"/>
                      </a:lnTo>
                      <a:lnTo>
                        <a:pt x="124455" y="693661"/>
                      </a:lnTo>
                      <a:lnTo>
                        <a:pt x="172340" y="714222"/>
                      </a:lnTo>
                      <a:lnTo>
                        <a:pt x="192608" y="735012"/>
                      </a:lnTo>
                      <a:lnTo>
                        <a:pt x="163185" y="766365"/>
                      </a:lnTo>
                      <a:lnTo>
                        <a:pt x="97971" y="801290"/>
                      </a:lnTo>
                      <a:lnTo>
                        <a:pt x="32664" y="829667"/>
                      </a:lnTo>
                      <a:lnTo>
                        <a:pt x="2963" y="841375"/>
                      </a:lnTo>
                    </a:path>
                  </a:pathLst>
                </a:custGeom>
                <a:ln w="12700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08" name="object 42">
                  <a:extLst>
                    <a:ext uri="{FF2B5EF4-FFF2-40B4-BE49-F238E27FC236}">
                      <a16:creationId xmlns:a16="http://schemas.microsoft.com/office/drawing/2014/main" id="{A4290D76-01D3-51AF-6650-2A7F01DDD662}"/>
                    </a:ext>
                  </a:extLst>
                </p:cNvPr>
                <p:cNvSpPr/>
                <p:nvPr/>
              </p:nvSpPr>
              <p:spPr>
                <a:xfrm>
                  <a:off x="4408046" y="1314698"/>
                  <a:ext cx="190500" cy="65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657225">
                      <a:moveTo>
                        <a:pt x="0" y="467178"/>
                      </a:moveTo>
                      <a:lnTo>
                        <a:pt x="96537" y="657029"/>
                      </a:lnTo>
                      <a:lnTo>
                        <a:pt x="160149" y="527621"/>
                      </a:lnTo>
                      <a:lnTo>
                        <a:pt x="76610" y="527621"/>
                      </a:lnTo>
                      <a:lnTo>
                        <a:pt x="0" y="467178"/>
                      </a:lnTo>
                      <a:close/>
                    </a:path>
                    <a:path w="190500" h="657225">
                      <a:moveTo>
                        <a:pt x="111136" y="0"/>
                      </a:moveTo>
                      <a:lnTo>
                        <a:pt x="73036" y="257"/>
                      </a:lnTo>
                      <a:lnTo>
                        <a:pt x="76610" y="527621"/>
                      </a:lnTo>
                      <a:lnTo>
                        <a:pt x="160149" y="527621"/>
                      </a:lnTo>
                      <a:lnTo>
                        <a:pt x="160276" y="527362"/>
                      </a:lnTo>
                      <a:lnTo>
                        <a:pt x="114710" y="527362"/>
                      </a:lnTo>
                      <a:lnTo>
                        <a:pt x="111136" y="0"/>
                      </a:lnTo>
                      <a:close/>
                    </a:path>
                    <a:path w="190500" h="657225">
                      <a:moveTo>
                        <a:pt x="190494" y="465888"/>
                      </a:moveTo>
                      <a:lnTo>
                        <a:pt x="114710" y="527362"/>
                      </a:lnTo>
                      <a:lnTo>
                        <a:pt x="160276" y="527362"/>
                      </a:lnTo>
                      <a:lnTo>
                        <a:pt x="190494" y="465888"/>
                      </a:lnTo>
                      <a:close/>
                    </a:path>
                  </a:pathLst>
                </a:custGeom>
                <a:solidFill>
                  <a:srgbClr val="59595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  <p:sp>
            <p:nvSpPr>
              <p:cNvPr id="109" name="object 43">
                <a:extLst>
                  <a:ext uri="{FF2B5EF4-FFF2-40B4-BE49-F238E27FC236}">
                    <a16:creationId xmlns:a16="http://schemas.microsoft.com/office/drawing/2014/main" id="{045BDDA2-FFD4-1D8E-DFBC-905F077CE8E5}"/>
                  </a:ext>
                </a:extLst>
              </p:cNvPr>
              <p:cNvSpPr txBox="1"/>
              <p:nvPr/>
            </p:nvSpPr>
            <p:spPr>
              <a:xfrm>
                <a:off x="7717076" y="2069143"/>
                <a:ext cx="461009" cy="628377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3000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⋯</a:t>
                </a:r>
                <a:endParaRPr sz="3000">
                  <a:latin typeface="Cambria Math"/>
                  <a:cs typeface="Cambria Math"/>
                </a:endParaRPr>
              </a:p>
            </p:txBody>
          </p:sp>
          <p:sp>
            <p:nvSpPr>
              <p:cNvPr id="110" name="object 106">
                <a:extLst>
                  <a:ext uri="{FF2B5EF4-FFF2-40B4-BE49-F238E27FC236}">
                    <a16:creationId xmlns:a16="http://schemas.microsoft.com/office/drawing/2014/main" id="{65F8222F-99E3-0735-DC0C-03EA55CD55CB}"/>
                  </a:ext>
                </a:extLst>
              </p:cNvPr>
              <p:cNvSpPr txBox="1"/>
              <p:nvPr/>
            </p:nvSpPr>
            <p:spPr>
              <a:xfrm>
                <a:off x="188417" y="1336596"/>
                <a:ext cx="2419350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spc="-75" dirty="0">
                    <a:solidFill>
                      <a:srgbClr val="FF0000"/>
                    </a:solidFill>
                    <a:latin typeface="Arial Narrow"/>
                    <a:cs typeface="Arial Narrow"/>
                  </a:rPr>
                  <a:t>Positional</a:t>
                </a:r>
                <a:r>
                  <a:rPr sz="2100" dirty="0">
                    <a:solidFill>
                      <a:srgbClr val="FF0000"/>
                    </a:solidFill>
                    <a:latin typeface="Arial Narrow"/>
                    <a:cs typeface="Arial Narrow"/>
                  </a:rPr>
                  <a:t> </a:t>
                </a:r>
                <a:r>
                  <a:rPr sz="2100" spc="-83" dirty="0">
                    <a:solidFill>
                      <a:srgbClr val="FF0000"/>
                    </a:solidFill>
                    <a:latin typeface="Arial Narrow"/>
                    <a:cs typeface="Arial Narrow"/>
                  </a:rPr>
                  <a:t>Encoding:</a:t>
                </a:r>
                <a:endParaRPr sz="21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11" name="object 107">
                <a:extLst>
                  <a:ext uri="{FF2B5EF4-FFF2-40B4-BE49-F238E27FC236}">
                    <a16:creationId xmlns:a16="http://schemas.microsoft.com/office/drawing/2014/main" id="{58C1EB85-448D-EC36-8B8E-BCCDE5CF2A93}"/>
                  </a:ext>
                </a:extLst>
              </p:cNvPr>
              <p:cNvSpPr txBox="1"/>
              <p:nvPr/>
            </p:nvSpPr>
            <p:spPr>
              <a:xfrm>
                <a:off x="2744607" y="802407"/>
                <a:ext cx="222885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1</a:t>
                </a:r>
                <a:endParaRPr sz="2100">
                  <a:latin typeface="Cambria Math"/>
                  <a:cs typeface="Cambria Math"/>
                </a:endParaRPr>
              </a:p>
            </p:txBody>
          </p:sp>
          <p:sp>
            <p:nvSpPr>
              <p:cNvPr id="112" name="object 108">
                <a:extLst>
                  <a:ext uri="{FF2B5EF4-FFF2-40B4-BE49-F238E27FC236}">
                    <a16:creationId xmlns:a16="http://schemas.microsoft.com/office/drawing/2014/main" id="{7B50CA38-BCA6-9B5F-0D15-81DFB07025C1}"/>
                  </a:ext>
                </a:extLst>
              </p:cNvPr>
              <p:cNvSpPr/>
              <p:nvPr/>
            </p:nvSpPr>
            <p:spPr>
              <a:xfrm>
                <a:off x="2764340" y="1317878"/>
                <a:ext cx="190500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657225">
                    <a:moveTo>
                      <a:pt x="0" y="467178"/>
                    </a:moveTo>
                    <a:lnTo>
                      <a:pt x="96539" y="657029"/>
                    </a:lnTo>
                    <a:lnTo>
                      <a:pt x="160149" y="527621"/>
                    </a:lnTo>
                    <a:lnTo>
                      <a:pt x="76611" y="527621"/>
                    </a:lnTo>
                    <a:lnTo>
                      <a:pt x="0" y="467178"/>
                    </a:lnTo>
                    <a:close/>
                  </a:path>
                  <a:path w="190500" h="657225">
                    <a:moveTo>
                      <a:pt x="111136" y="0"/>
                    </a:moveTo>
                    <a:lnTo>
                      <a:pt x="73036" y="257"/>
                    </a:lnTo>
                    <a:lnTo>
                      <a:pt x="76611" y="527621"/>
                    </a:lnTo>
                    <a:lnTo>
                      <a:pt x="160149" y="527621"/>
                    </a:lnTo>
                    <a:lnTo>
                      <a:pt x="160277" y="527362"/>
                    </a:lnTo>
                    <a:lnTo>
                      <a:pt x="114710" y="527362"/>
                    </a:lnTo>
                    <a:lnTo>
                      <a:pt x="111136" y="0"/>
                    </a:lnTo>
                    <a:close/>
                  </a:path>
                  <a:path w="190500" h="657225">
                    <a:moveTo>
                      <a:pt x="190494" y="465888"/>
                    </a:moveTo>
                    <a:lnTo>
                      <a:pt x="114710" y="527362"/>
                    </a:lnTo>
                    <a:lnTo>
                      <a:pt x="160277" y="527362"/>
                    </a:lnTo>
                    <a:lnTo>
                      <a:pt x="190494" y="46588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3" name="object 109">
                <a:extLst>
                  <a:ext uri="{FF2B5EF4-FFF2-40B4-BE49-F238E27FC236}">
                    <a16:creationId xmlns:a16="http://schemas.microsoft.com/office/drawing/2014/main" id="{7CD8D07D-7669-8355-C253-1454A339868A}"/>
                  </a:ext>
                </a:extLst>
              </p:cNvPr>
              <p:cNvSpPr txBox="1"/>
              <p:nvPr/>
            </p:nvSpPr>
            <p:spPr>
              <a:xfrm>
                <a:off x="4388313" y="799227"/>
                <a:ext cx="222885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2</a:t>
                </a:r>
                <a:endParaRPr sz="2100">
                  <a:latin typeface="Cambria Math"/>
                  <a:cs typeface="Cambria Math"/>
                </a:endParaRPr>
              </a:p>
            </p:txBody>
          </p:sp>
          <p:sp>
            <p:nvSpPr>
              <p:cNvPr id="114" name="object 110">
                <a:extLst>
                  <a:ext uri="{FF2B5EF4-FFF2-40B4-BE49-F238E27FC236}">
                    <a16:creationId xmlns:a16="http://schemas.microsoft.com/office/drawing/2014/main" id="{0C7586D3-B727-0A46-6D7C-C94E807F4129}"/>
                  </a:ext>
                </a:extLst>
              </p:cNvPr>
              <p:cNvSpPr txBox="1"/>
              <p:nvPr/>
            </p:nvSpPr>
            <p:spPr>
              <a:xfrm>
                <a:off x="6027569" y="805426"/>
                <a:ext cx="222885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3</a:t>
                </a:r>
                <a:endParaRPr sz="2100">
                  <a:latin typeface="Cambria Math"/>
                  <a:cs typeface="Cambria Math"/>
                </a:endParaRPr>
              </a:p>
            </p:txBody>
          </p:sp>
          <p:sp>
            <p:nvSpPr>
              <p:cNvPr id="115" name="object 111">
                <a:extLst>
                  <a:ext uri="{FF2B5EF4-FFF2-40B4-BE49-F238E27FC236}">
                    <a16:creationId xmlns:a16="http://schemas.microsoft.com/office/drawing/2014/main" id="{6F6E0E92-744B-C818-DA29-C8E6B585542F}"/>
                  </a:ext>
                </a:extLst>
              </p:cNvPr>
              <p:cNvSpPr/>
              <p:nvPr/>
            </p:nvSpPr>
            <p:spPr>
              <a:xfrm>
                <a:off x="6047300" y="1320897"/>
                <a:ext cx="190500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657225">
                    <a:moveTo>
                      <a:pt x="0" y="467179"/>
                    </a:moveTo>
                    <a:lnTo>
                      <a:pt x="96537" y="657029"/>
                    </a:lnTo>
                    <a:lnTo>
                      <a:pt x="160149" y="527621"/>
                    </a:lnTo>
                    <a:lnTo>
                      <a:pt x="76610" y="527621"/>
                    </a:lnTo>
                    <a:lnTo>
                      <a:pt x="0" y="467179"/>
                    </a:lnTo>
                    <a:close/>
                  </a:path>
                  <a:path w="190500" h="657225">
                    <a:moveTo>
                      <a:pt x="111136" y="0"/>
                    </a:moveTo>
                    <a:lnTo>
                      <a:pt x="73036" y="257"/>
                    </a:lnTo>
                    <a:lnTo>
                      <a:pt x="76610" y="527621"/>
                    </a:lnTo>
                    <a:lnTo>
                      <a:pt x="160149" y="527621"/>
                    </a:lnTo>
                    <a:lnTo>
                      <a:pt x="160276" y="527363"/>
                    </a:lnTo>
                    <a:lnTo>
                      <a:pt x="114710" y="527363"/>
                    </a:lnTo>
                    <a:lnTo>
                      <a:pt x="111136" y="0"/>
                    </a:lnTo>
                    <a:close/>
                  </a:path>
                  <a:path w="190500" h="657225">
                    <a:moveTo>
                      <a:pt x="190494" y="465888"/>
                    </a:moveTo>
                    <a:lnTo>
                      <a:pt x="114710" y="527363"/>
                    </a:lnTo>
                    <a:lnTo>
                      <a:pt x="160276" y="527363"/>
                    </a:lnTo>
                    <a:lnTo>
                      <a:pt x="190494" y="46588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6" name="object 112">
                <a:extLst>
                  <a:ext uri="{FF2B5EF4-FFF2-40B4-BE49-F238E27FC236}">
                    <a16:creationId xmlns:a16="http://schemas.microsoft.com/office/drawing/2014/main" id="{D0207DF6-0660-DF34-3A31-2A973E8550E3}"/>
                  </a:ext>
                </a:extLst>
              </p:cNvPr>
              <p:cNvSpPr txBox="1"/>
              <p:nvPr/>
            </p:nvSpPr>
            <p:spPr>
              <a:xfrm>
                <a:off x="9457296" y="799227"/>
                <a:ext cx="229871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spc="-38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𝑛</a:t>
                </a:r>
                <a:endParaRPr sz="2100">
                  <a:latin typeface="Cambria Math"/>
                  <a:cs typeface="Cambria Math"/>
                </a:endParaRPr>
              </a:p>
            </p:txBody>
          </p:sp>
          <p:sp>
            <p:nvSpPr>
              <p:cNvPr id="117" name="object 113">
                <a:extLst>
                  <a:ext uri="{FF2B5EF4-FFF2-40B4-BE49-F238E27FC236}">
                    <a16:creationId xmlns:a16="http://schemas.microsoft.com/office/drawing/2014/main" id="{804AE55D-7F7B-6501-1509-E1E29C2556D0}"/>
                  </a:ext>
                </a:extLst>
              </p:cNvPr>
              <p:cNvSpPr/>
              <p:nvPr/>
            </p:nvSpPr>
            <p:spPr>
              <a:xfrm>
                <a:off x="9476902" y="1314698"/>
                <a:ext cx="190500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657225">
                    <a:moveTo>
                      <a:pt x="0" y="467178"/>
                    </a:moveTo>
                    <a:lnTo>
                      <a:pt x="96537" y="657029"/>
                    </a:lnTo>
                    <a:lnTo>
                      <a:pt x="160149" y="527621"/>
                    </a:lnTo>
                    <a:lnTo>
                      <a:pt x="76610" y="527621"/>
                    </a:lnTo>
                    <a:lnTo>
                      <a:pt x="0" y="467178"/>
                    </a:lnTo>
                    <a:close/>
                  </a:path>
                  <a:path w="190500" h="657225">
                    <a:moveTo>
                      <a:pt x="111135" y="0"/>
                    </a:moveTo>
                    <a:lnTo>
                      <a:pt x="73036" y="257"/>
                    </a:lnTo>
                    <a:lnTo>
                      <a:pt x="76610" y="527621"/>
                    </a:lnTo>
                    <a:lnTo>
                      <a:pt x="160149" y="527621"/>
                    </a:lnTo>
                    <a:lnTo>
                      <a:pt x="160276" y="527362"/>
                    </a:lnTo>
                    <a:lnTo>
                      <a:pt x="114710" y="527362"/>
                    </a:lnTo>
                    <a:lnTo>
                      <a:pt x="111135" y="0"/>
                    </a:lnTo>
                    <a:close/>
                  </a:path>
                  <a:path w="190500" h="657225">
                    <a:moveTo>
                      <a:pt x="190494" y="465888"/>
                    </a:moveTo>
                    <a:lnTo>
                      <a:pt x="114710" y="527362"/>
                    </a:lnTo>
                    <a:lnTo>
                      <a:pt x="160276" y="527362"/>
                    </a:lnTo>
                    <a:lnTo>
                      <a:pt x="190494" y="46588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E2A3EBE-0F18-31ED-678B-F9F787C860D5}"/>
                </a:ext>
              </a:extLst>
            </p:cNvPr>
            <p:cNvGrpSpPr/>
            <p:nvPr/>
          </p:nvGrpSpPr>
          <p:grpSpPr>
            <a:xfrm>
              <a:off x="617557" y="3296686"/>
              <a:ext cx="1193165" cy="3079479"/>
              <a:chOff x="617557" y="3296686"/>
              <a:chExt cx="1193165" cy="3079479"/>
            </a:xfrm>
          </p:grpSpPr>
          <p:grpSp>
            <p:nvGrpSpPr>
              <p:cNvPr id="121" name="object 23">
                <a:extLst>
                  <a:ext uri="{FF2B5EF4-FFF2-40B4-BE49-F238E27FC236}">
                    <a16:creationId xmlns:a16="http://schemas.microsoft.com/office/drawing/2014/main" id="{EF1B429D-EB6C-698A-89AB-F79FF2BD3CCF}"/>
                  </a:ext>
                </a:extLst>
              </p:cNvPr>
              <p:cNvGrpSpPr/>
              <p:nvPr/>
            </p:nvGrpSpPr>
            <p:grpSpPr>
              <a:xfrm>
                <a:off x="1094891" y="3296686"/>
                <a:ext cx="233679" cy="864869"/>
                <a:chOff x="1094891" y="3296686"/>
                <a:chExt cx="233679" cy="864869"/>
              </a:xfrm>
            </p:grpSpPr>
            <p:sp>
              <p:nvSpPr>
                <p:cNvPr id="122" name="object 24">
                  <a:extLst>
                    <a:ext uri="{FF2B5EF4-FFF2-40B4-BE49-F238E27FC236}">
                      <a16:creationId xmlns:a16="http://schemas.microsoft.com/office/drawing/2014/main" id="{D5DB4F6B-979F-087F-BA04-CCF0B5D02C7B}"/>
                    </a:ext>
                  </a:extLst>
                </p:cNvPr>
                <p:cNvSpPr/>
                <p:nvPr/>
              </p:nvSpPr>
              <p:spPr>
                <a:xfrm>
                  <a:off x="1107579" y="3309391"/>
                  <a:ext cx="208279" cy="83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80" h="839470">
                      <a:moveTo>
                        <a:pt x="208280" y="0"/>
                      </a:moveTo>
                      <a:lnTo>
                        <a:pt x="0" y="0"/>
                      </a:lnTo>
                      <a:lnTo>
                        <a:pt x="0" y="209778"/>
                      </a:lnTo>
                      <a:lnTo>
                        <a:pt x="0" y="419557"/>
                      </a:lnTo>
                      <a:lnTo>
                        <a:pt x="0" y="629335"/>
                      </a:lnTo>
                      <a:lnTo>
                        <a:pt x="0" y="839114"/>
                      </a:lnTo>
                      <a:lnTo>
                        <a:pt x="208280" y="839114"/>
                      </a:lnTo>
                      <a:lnTo>
                        <a:pt x="208280" y="629335"/>
                      </a:lnTo>
                      <a:lnTo>
                        <a:pt x="208280" y="419557"/>
                      </a:lnTo>
                      <a:lnTo>
                        <a:pt x="208280" y="209778"/>
                      </a:lnTo>
                      <a:lnTo>
                        <a:pt x="20828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23" name="object 25">
                  <a:extLst>
                    <a:ext uri="{FF2B5EF4-FFF2-40B4-BE49-F238E27FC236}">
                      <a16:creationId xmlns:a16="http://schemas.microsoft.com/office/drawing/2014/main" id="{CDCAFA73-57BF-4AB1-574F-F2B2C7FAB47B}"/>
                    </a:ext>
                  </a:extLst>
                </p:cNvPr>
                <p:cNvSpPr/>
                <p:nvPr/>
              </p:nvSpPr>
              <p:spPr>
                <a:xfrm>
                  <a:off x="1101229" y="3512819"/>
                  <a:ext cx="220979" cy="432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80" h="432435">
                      <a:moveTo>
                        <a:pt x="220980" y="419557"/>
                      </a:moveTo>
                      <a:lnTo>
                        <a:pt x="0" y="419557"/>
                      </a:lnTo>
                      <a:lnTo>
                        <a:pt x="0" y="432257"/>
                      </a:lnTo>
                      <a:lnTo>
                        <a:pt x="220980" y="432257"/>
                      </a:lnTo>
                      <a:lnTo>
                        <a:pt x="220980" y="419557"/>
                      </a:lnTo>
                      <a:close/>
                    </a:path>
                    <a:path w="220980" h="432435">
                      <a:moveTo>
                        <a:pt x="220980" y="209778"/>
                      </a:moveTo>
                      <a:lnTo>
                        <a:pt x="0" y="209778"/>
                      </a:lnTo>
                      <a:lnTo>
                        <a:pt x="0" y="222478"/>
                      </a:lnTo>
                      <a:lnTo>
                        <a:pt x="220980" y="222478"/>
                      </a:lnTo>
                      <a:lnTo>
                        <a:pt x="220980" y="209778"/>
                      </a:lnTo>
                      <a:close/>
                    </a:path>
                    <a:path w="220980" h="432435">
                      <a:moveTo>
                        <a:pt x="220980" y="0"/>
                      </a:moveTo>
                      <a:lnTo>
                        <a:pt x="0" y="0"/>
                      </a:lnTo>
                      <a:lnTo>
                        <a:pt x="0" y="12700"/>
                      </a:lnTo>
                      <a:lnTo>
                        <a:pt x="220980" y="12700"/>
                      </a:lnTo>
                      <a:lnTo>
                        <a:pt x="22098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24" name="object 26">
                  <a:extLst>
                    <a:ext uri="{FF2B5EF4-FFF2-40B4-BE49-F238E27FC236}">
                      <a16:creationId xmlns:a16="http://schemas.microsoft.com/office/drawing/2014/main" id="{BD8E69F9-A514-2B49-07DC-2B8B6855BC1B}"/>
                    </a:ext>
                  </a:extLst>
                </p:cNvPr>
                <p:cNvSpPr/>
                <p:nvPr/>
              </p:nvSpPr>
              <p:spPr>
                <a:xfrm>
                  <a:off x="1101241" y="3303036"/>
                  <a:ext cx="220979" cy="85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80" h="852170">
                      <a:moveTo>
                        <a:pt x="6350" y="0"/>
                      </a:moveTo>
                      <a:lnTo>
                        <a:pt x="6350" y="851816"/>
                      </a:lnTo>
                    </a:path>
                    <a:path w="220980" h="852170">
                      <a:moveTo>
                        <a:pt x="214630" y="0"/>
                      </a:moveTo>
                      <a:lnTo>
                        <a:pt x="214630" y="851816"/>
                      </a:lnTo>
                    </a:path>
                    <a:path w="220980" h="852170">
                      <a:moveTo>
                        <a:pt x="0" y="6350"/>
                      </a:moveTo>
                      <a:lnTo>
                        <a:pt x="220980" y="6350"/>
                      </a:lnTo>
                    </a:path>
                    <a:path w="220980" h="852170">
                      <a:moveTo>
                        <a:pt x="0" y="845466"/>
                      </a:moveTo>
                      <a:lnTo>
                        <a:pt x="220980" y="845466"/>
                      </a:lnTo>
                    </a:path>
                  </a:pathLst>
                </a:custGeom>
                <a:ln w="1270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  <p:sp>
            <p:nvSpPr>
              <p:cNvPr id="125" name="object 40">
                <a:extLst>
                  <a:ext uri="{FF2B5EF4-FFF2-40B4-BE49-F238E27FC236}">
                    <a16:creationId xmlns:a16="http://schemas.microsoft.com/office/drawing/2014/main" id="{40A764B1-5766-22BD-4B90-0B6B95F01452}"/>
                  </a:ext>
                </a:extLst>
              </p:cNvPr>
              <p:cNvSpPr txBox="1"/>
              <p:nvPr/>
            </p:nvSpPr>
            <p:spPr>
              <a:xfrm>
                <a:off x="1337054" y="3423475"/>
                <a:ext cx="399415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sz="2100" spc="-38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𝐳</a:t>
                </a:r>
                <a:r>
                  <a:rPr lang="en-US" sz="2250" spc="-56" baseline="-15277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0</a:t>
                </a:r>
                <a:endParaRPr sz="2250" baseline="-15277" dirty="0">
                  <a:latin typeface="Cambria Math"/>
                  <a:cs typeface="Cambria Math"/>
                </a:endParaRPr>
              </a:p>
            </p:txBody>
          </p:sp>
          <p:grpSp>
            <p:nvGrpSpPr>
              <p:cNvPr id="126" name="object 51">
                <a:extLst>
                  <a:ext uri="{FF2B5EF4-FFF2-40B4-BE49-F238E27FC236}">
                    <a16:creationId xmlns:a16="http://schemas.microsoft.com/office/drawing/2014/main" id="{EA4E9071-0BD4-F7B3-F65D-731FEE986186}"/>
                  </a:ext>
                </a:extLst>
              </p:cNvPr>
              <p:cNvGrpSpPr/>
              <p:nvPr/>
            </p:nvGrpSpPr>
            <p:grpSpPr>
              <a:xfrm>
                <a:off x="617557" y="4563700"/>
                <a:ext cx="1193165" cy="1263015"/>
                <a:chOff x="617557" y="4563700"/>
                <a:chExt cx="1193165" cy="1263015"/>
              </a:xfrm>
            </p:grpSpPr>
            <p:sp>
              <p:nvSpPr>
                <p:cNvPr id="127" name="object 52">
                  <a:extLst>
                    <a:ext uri="{FF2B5EF4-FFF2-40B4-BE49-F238E27FC236}">
                      <a16:creationId xmlns:a16="http://schemas.microsoft.com/office/drawing/2014/main" id="{FD8447CC-DD95-488C-5CB6-A06841335E2E}"/>
                    </a:ext>
                  </a:extLst>
                </p:cNvPr>
                <p:cNvSpPr/>
                <p:nvPr/>
              </p:nvSpPr>
              <p:spPr>
                <a:xfrm>
                  <a:off x="1117757" y="5139034"/>
                  <a:ext cx="190500" cy="6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687704">
                      <a:moveTo>
                        <a:pt x="160110" y="129448"/>
                      </a:moveTo>
                      <a:lnTo>
                        <a:pt x="76486" y="129448"/>
                      </a:lnTo>
                      <a:lnTo>
                        <a:pt x="73854" y="687375"/>
                      </a:lnTo>
                      <a:lnTo>
                        <a:pt x="111954" y="687555"/>
                      </a:lnTo>
                      <a:lnTo>
                        <a:pt x="114586" y="129627"/>
                      </a:lnTo>
                      <a:lnTo>
                        <a:pt x="160198" y="129627"/>
                      </a:lnTo>
                      <a:lnTo>
                        <a:pt x="160110" y="129448"/>
                      </a:lnTo>
                      <a:close/>
                    </a:path>
                    <a:path w="190500" h="687704">
                      <a:moveTo>
                        <a:pt x="160198" y="129627"/>
                      </a:moveTo>
                      <a:lnTo>
                        <a:pt x="114586" y="129627"/>
                      </a:lnTo>
                      <a:lnTo>
                        <a:pt x="190497" y="190947"/>
                      </a:lnTo>
                      <a:lnTo>
                        <a:pt x="160198" y="129627"/>
                      </a:lnTo>
                      <a:close/>
                    </a:path>
                    <a:path w="190500" h="687704">
                      <a:moveTo>
                        <a:pt x="96147" y="0"/>
                      </a:moveTo>
                      <a:lnTo>
                        <a:pt x="0" y="190047"/>
                      </a:lnTo>
                      <a:lnTo>
                        <a:pt x="76486" y="129448"/>
                      </a:lnTo>
                      <a:lnTo>
                        <a:pt x="160110" y="129448"/>
                      </a:lnTo>
                      <a:lnTo>
                        <a:pt x="96147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  <p:sp>
              <p:nvSpPr>
                <p:cNvPr id="128" name="object 53">
                  <a:extLst>
                    <a:ext uri="{FF2B5EF4-FFF2-40B4-BE49-F238E27FC236}">
                      <a16:creationId xmlns:a16="http://schemas.microsoft.com/office/drawing/2014/main" id="{302627B7-5692-7204-097B-1916BD1F2E23}"/>
                    </a:ext>
                  </a:extLst>
                </p:cNvPr>
                <p:cNvSpPr/>
                <p:nvPr/>
              </p:nvSpPr>
              <p:spPr>
                <a:xfrm>
                  <a:off x="617557" y="4563700"/>
                  <a:ext cx="1193165" cy="57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164" h="575945">
                      <a:moveTo>
                        <a:pt x="1096805" y="0"/>
                      </a:moveTo>
                      <a:lnTo>
                        <a:pt x="95890" y="0"/>
                      </a:lnTo>
                      <a:lnTo>
                        <a:pt x="58565" y="7535"/>
                      </a:lnTo>
                      <a:lnTo>
                        <a:pt x="28085" y="28086"/>
                      </a:lnTo>
                      <a:lnTo>
                        <a:pt x="7535" y="58566"/>
                      </a:lnTo>
                      <a:lnTo>
                        <a:pt x="0" y="95891"/>
                      </a:lnTo>
                      <a:lnTo>
                        <a:pt x="0" y="479442"/>
                      </a:lnTo>
                      <a:lnTo>
                        <a:pt x="7535" y="516767"/>
                      </a:lnTo>
                      <a:lnTo>
                        <a:pt x="28085" y="547247"/>
                      </a:lnTo>
                      <a:lnTo>
                        <a:pt x="58565" y="567797"/>
                      </a:lnTo>
                      <a:lnTo>
                        <a:pt x="95890" y="575332"/>
                      </a:lnTo>
                      <a:lnTo>
                        <a:pt x="1096805" y="575332"/>
                      </a:lnTo>
                      <a:lnTo>
                        <a:pt x="1134130" y="567797"/>
                      </a:lnTo>
                      <a:lnTo>
                        <a:pt x="1164610" y="547247"/>
                      </a:lnTo>
                      <a:lnTo>
                        <a:pt x="1185160" y="516767"/>
                      </a:lnTo>
                      <a:lnTo>
                        <a:pt x="1192695" y="479442"/>
                      </a:lnTo>
                      <a:lnTo>
                        <a:pt x="1192695" y="95891"/>
                      </a:lnTo>
                      <a:lnTo>
                        <a:pt x="1185160" y="58566"/>
                      </a:lnTo>
                      <a:lnTo>
                        <a:pt x="1164610" y="28086"/>
                      </a:lnTo>
                      <a:lnTo>
                        <a:pt x="1134130" y="7535"/>
                      </a:lnTo>
                      <a:lnTo>
                        <a:pt x="1096805" y="0"/>
                      </a:lnTo>
                      <a:close/>
                    </a:path>
                  </a:pathLst>
                </a:custGeom>
                <a:solidFill>
                  <a:srgbClr val="DEEBF7"/>
                </a:solidFill>
              </p:spPr>
              <p:txBody>
                <a:bodyPr wrap="square" lIns="0" tIns="0" rIns="0" bIns="0" rtlCol="0"/>
                <a:lstStyle/>
                <a:p>
                  <a:endParaRPr sz="1350"/>
                </a:p>
              </p:txBody>
            </p:sp>
          </p:grpSp>
          <p:sp>
            <p:nvSpPr>
              <p:cNvPr id="129" name="object 54">
                <a:extLst>
                  <a:ext uri="{FF2B5EF4-FFF2-40B4-BE49-F238E27FC236}">
                    <a16:creationId xmlns:a16="http://schemas.microsoft.com/office/drawing/2014/main" id="{AF684F30-73BA-C67F-891B-708B7F1E146D}"/>
                  </a:ext>
                </a:extLst>
              </p:cNvPr>
              <p:cNvSpPr txBox="1"/>
              <p:nvPr/>
            </p:nvSpPr>
            <p:spPr>
              <a:xfrm>
                <a:off x="791629" y="4604713"/>
                <a:ext cx="844550" cy="431528"/>
              </a:xfrm>
              <a:prstGeom prst="rect">
                <a:avLst/>
              </a:prstGeom>
            </p:spPr>
            <p:txBody>
              <a:bodyPr vert="horz" wrap="square" lIns="0" tIns="11906" rIns="0" bIns="0" rtlCol="0">
                <a:spAutoFit/>
              </a:bodyPr>
              <a:lstStyle/>
              <a:p>
                <a:pPr marL="9525">
                  <a:spcBef>
                    <a:spcPts val="94"/>
                  </a:spcBef>
                </a:pPr>
                <a:r>
                  <a:rPr sz="2025" spc="-83" dirty="0">
                    <a:solidFill>
                      <a:srgbClr val="4472C4"/>
                    </a:solidFill>
                    <a:latin typeface="Arial Narrow"/>
                    <a:cs typeface="Arial Narrow"/>
                  </a:rPr>
                  <a:t>Embed</a:t>
                </a:r>
                <a:endParaRPr sz="2025">
                  <a:latin typeface="Arial Narrow"/>
                  <a:cs typeface="Arial Narrow"/>
                </a:endParaRPr>
              </a:p>
            </p:txBody>
          </p:sp>
          <p:sp>
            <p:nvSpPr>
              <p:cNvPr id="130" name="object 55">
                <a:extLst>
                  <a:ext uri="{FF2B5EF4-FFF2-40B4-BE49-F238E27FC236}">
                    <a16:creationId xmlns:a16="http://schemas.microsoft.com/office/drawing/2014/main" id="{B5CE99F0-E19C-A428-6FF0-482CA9EA9327}"/>
                  </a:ext>
                </a:extLst>
              </p:cNvPr>
              <p:cNvSpPr/>
              <p:nvPr/>
            </p:nvSpPr>
            <p:spPr>
              <a:xfrm>
                <a:off x="1115412" y="4157934"/>
                <a:ext cx="190500" cy="40576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405764">
                    <a:moveTo>
                      <a:pt x="160020" y="129540"/>
                    </a:moveTo>
                    <a:lnTo>
                      <a:pt x="76200" y="129540"/>
                    </a:lnTo>
                    <a:lnTo>
                      <a:pt x="76199" y="405766"/>
                    </a:lnTo>
                    <a:lnTo>
                      <a:pt x="114299" y="405766"/>
                    </a:lnTo>
                    <a:lnTo>
                      <a:pt x="114300" y="129541"/>
                    </a:lnTo>
                    <a:lnTo>
                      <a:pt x="160020" y="129541"/>
                    </a:lnTo>
                    <a:close/>
                  </a:path>
                  <a:path w="190500" h="405764">
                    <a:moveTo>
                      <a:pt x="160020" y="129541"/>
                    </a:moveTo>
                    <a:lnTo>
                      <a:pt x="114300" y="129541"/>
                    </a:lnTo>
                    <a:lnTo>
                      <a:pt x="190500" y="190501"/>
                    </a:lnTo>
                    <a:lnTo>
                      <a:pt x="160020" y="129541"/>
                    </a:lnTo>
                    <a:close/>
                  </a:path>
                  <a:path w="190500" h="405764">
                    <a:moveTo>
                      <a:pt x="95250" y="0"/>
                    </a:moveTo>
                    <a:lnTo>
                      <a:pt x="0" y="190500"/>
                    </a:lnTo>
                    <a:lnTo>
                      <a:pt x="76200" y="129540"/>
                    </a:lnTo>
                    <a:lnTo>
                      <a:pt x="160020" y="129540"/>
                    </a:lnTo>
                    <a:lnTo>
                      <a:pt x="95250" y="0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1" name="object 56">
                <a:extLst>
                  <a:ext uri="{FF2B5EF4-FFF2-40B4-BE49-F238E27FC236}">
                    <a16:creationId xmlns:a16="http://schemas.microsoft.com/office/drawing/2014/main" id="{8B1C6052-1980-27F1-C41B-74B7B6300880}"/>
                  </a:ext>
                </a:extLst>
              </p:cNvPr>
              <p:cNvSpPr txBox="1"/>
              <p:nvPr/>
            </p:nvSpPr>
            <p:spPr>
              <a:xfrm>
                <a:off x="661824" y="5944637"/>
                <a:ext cx="1097280" cy="431528"/>
              </a:xfrm>
              <a:prstGeom prst="rect">
                <a:avLst/>
              </a:prstGeom>
            </p:spPr>
            <p:txBody>
              <a:bodyPr vert="horz" wrap="square" lIns="0" tIns="11906" rIns="0" bIns="0" rtlCol="0">
                <a:spAutoFit/>
              </a:bodyPr>
              <a:lstStyle/>
              <a:p>
                <a:pPr marL="9525">
                  <a:spcBef>
                    <a:spcPts val="94"/>
                  </a:spcBef>
                </a:pPr>
                <a:r>
                  <a:rPr sz="2025" b="1" spc="-8" dirty="0">
                    <a:solidFill>
                      <a:srgbClr val="44546A"/>
                    </a:solidFill>
                    <a:latin typeface="Lucida Console"/>
                    <a:cs typeface="Lucida Console"/>
                  </a:rPr>
                  <a:t>[CLS]</a:t>
                </a:r>
                <a:endParaRPr sz="2025" dirty="0">
                  <a:latin typeface="Lucida Console"/>
                  <a:cs typeface="Lucida Console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B7D4C80-1A98-CEEA-A51D-22545D3C5C20}"/>
              </a:ext>
            </a:extLst>
          </p:cNvPr>
          <p:cNvSpPr/>
          <p:nvPr/>
        </p:nvSpPr>
        <p:spPr>
          <a:xfrm>
            <a:off x="1492623" y="4114801"/>
            <a:ext cx="6309836" cy="756761"/>
          </a:xfrm>
          <a:custGeom>
            <a:avLst/>
            <a:gdLst/>
            <a:ahLst/>
            <a:cxnLst/>
            <a:rect l="l" t="t" r="r" b="b"/>
            <a:pathLst>
              <a:path w="8413115" h="1009014">
                <a:moveTo>
                  <a:pt x="8244453" y="0"/>
                </a:moveTo>
                <a:lnTo>
                  <a:pt x="168094" y="0"/>
                </a:lnTo>
                <a:lnTo>
                  <a:pt x="123408" y="6004"/>
                </a:lnTo>
                <a:lnTo>
                  <a:pt x="83254" y="22949"/>
                </a:lnTo>
                <a:lnTo>
                  <a:pt x="49233" y="49234"/>
                </a:lnTo>
                <a:lnTo>
                  <a:pt x="22949" y="83254"/>
                </a:lnTo>
                <a:lnTo>
                  <a:pt x="6004" y="123409"/>
                </a:lnTo>
                <a:lnTo>
                  <a:pt x="0" y="168095"/>
                </a:lnTo>
                <a:lnTo>
                  <a:pt x="0" y="840432"/>
                </a:lnTo>
                <a:lnTo>
                  <a:pt x="6004" y="885119"/>
                </a:lnTo>
                <a:lnTo>
                  <a:pt x="22949" y="925273"/>
                </a:lnTo>
                <a:lnTo>
                  <a:pt x="49233" y="959294"/>
                </a:lnTo>
                <a:lnTo>
                  <a:pt x="83254" y="985578"/>
                </a:lnTo>
                <a:lnTo>
                  <a:pt x="123408" y="1002524"/>
                </a:lnTo>
                <a:lnTo>
                  <a:pt x="168094" y="1008528"/>
                </a:lnTo>
                <a:lnTo>
                  <a:pt x="8244453" y="1008528"/>
                </a:lnTo>
                <a:lnTo>
                  <a:pt x="8289140" y="1002524"/>
                </a:lnTo>
                <a:lnTo>
                  <a:pt x="8329294" y="985578"/>
                </a:lnTo>
                <a:lnTo>
                  <a:pt x="8363314" y="959294"/>
                </a:lnTo>
                <a:lnTo>
                  <a:pt x="8389598" y="925273"/>
                </a:lnTo>
                <a:lnTo>
                  <a:pt x="8406544" y="885119"/>
                </a:lnTo>
                <a:lnTo>
                  <a:pt x="8412548" y="840432"/>
                </a:lnTo>
                <a:lnTo>
                  <a:pt x="8412548" y="168095"/>
                </a:lnTo>
                <a:lnTo>
                  <a:pt x="8406544" y="123409"/>
                </a:lnTo>
                <a:lnTo>
                  <a:pt x="8389598" y="83254"/>
                </a:lnTo>
                <a:lnTo>
                  <a:pt x="8363314" y="49234"/>
                </a:lnTo>
                <a:lnTo>
                  <a:pt x="8329294" y="22949"/>
                </a:lnTo>
                <a:lnTo>
                  <a:pt x="8289140" y="6004"/>
                </a:lnTo>
                <a:lnTo>
                  <a:pt x="8244453" y="0"/>
                </a:lnTo>
                <a:close/>
              </a:path>
            </a:pathLst>
          </a:custGeom>
          <a:solidFill>
            <a:srgbClr val="FFF2CC">
              <a:alpha val="5215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D4407C54-79AA-DD64-70D8-4721DEAAF7DD}"/>
              </a:ext>
            </a:extLst>
          </p:cNvPr>
          <p:cNvGrpSpPr/>
          <p:nvPr/>
        </p:nvGrpSpPr>
        <p:grpSpPr>
          <a:xfrm>
            <a:off x="2061886" y="5015817"/>
            <a:ext cx="165734" cy="953929"/>
            <a:chOff x="2749180" y="5544756"/>
            <a:chExt cx="220979" cy="1271905"/>
          </a:xfrm>
        </p:grpSpPr>
        <p:sp>
          <p:nvSpPr>
            <p:cNvPr id="127" name="object 4">
              <a:extLst>
                <a:ext uri="{FF2B5EF4-FFF2-40B4-BE49-F238E27FC236}">
                  <a16:creationId xmlns:a16="http://schemas.microsoft.com/office/drawing/2014/main" id="{F33DA22E-AE98-78B3-B3A8-68D7545BECF2}"/>
                </a:ext>
              </a:extLst>
            </p:cNvPr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8" name="object 5">
              <a:extLst>
                <a:ext uri="{FF2B5EF4-FFF2-40B4-BE49-F238E27FC236}">
                  <a16:creationId xmlns:a16="http://schemas.microsoft.com/office/drawing/2014/main" id="{54BB5B5C-7379-FD99-5411-65CE47F10C16}"/>
                </a:ext>
              </a:extLst>
            </p:cNvPr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9" name="object 6">
              <a:extLst>
                <a:ext uri="{FF2B5EF4-FFF2-40B4-BE49-F238E27FC236}">
                  <a16:creationId xmlns:a16="http://schemas.microsoft.com/office/drawing/2014/main" id="{4E6298B4-C7EF-2A57-822E-F91ECFD7A887}"/>
                </a:ext>
              </a:extLst>
            </p:cNvPr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5" name="object 7">
            <a:extLst>
              <a:ext uri="{FF2B5EF4-FFF2-40B4-BE49-F238E27FC236}">
                <a16:creationId xmlns:a16="http://schemas.microsoft.com/office/drawing/2014/main" id="{8D60DAB4-2F5B-F654-69AC-0FFACF194425}"/>
              </a:ext>
            </a:extLst>
          </p:cNvPr>
          <p:cNvGrpSpPr/>
          <p:nvPr/>
        </p:nvGrpSpPr>
        <p:grpSpPr>
          <a:xfrm>
            <a:off x="3297839" y="5015817"/>
            <a:ext cx="165734" cy="953929"/>
            <a:chOff x="4397118" y="5544756"/>
            <a:chExt cx="220979" cy="1271905"/>
          </a:xfrm>
        </p:grpSpPr>
        <p:sp>
          <p:nvSpPr>
            <p:cNvPr id="124" name="object 8">
              <a:extLst>
                <a:ext uri="{FF2B5EF4-FFF2-40B4-BE49-F238E27FC236}">
                  <a16:creationId xmlns:a16="http://schemas.microsoft.com/office/drawing/2014/main" id="{C231FF76-03B7-A9FB-0DF2-A16E5C67BCEF}"/>
                </a:ext>
              </a:extLst>
            </p:cNvPr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5" name="object 9">
              <a:extLst>
                <a:ext uri="{FF2B5EF4-FFF2-40B4-BE49-F238E27FC236}">
                  <a16:creationId xmlns:a16="http://schemas.microsoft.com/office/drawing/2014/main" id="{B406284E-6094-BE69-206A-A220D136EE2E}"/>
                </a:ext>
              </a:extLst>
            </p:cNvPr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6" name="object 10">
              <a:extLst>
                <a:ext uri="{FF2B5EF4-FFF2-40B4-BE49-F238E27FC236}">
                  <a16:creationId xmlns:a16="http://schemas.microsoft.com/office/drawing/2014/main" id="{7450F717-1A35-4F94-E63A-62E496866160}"/>
                </a:ext>
              </a:extLst>
            </p:cNvPr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6" name="object 11">
            <a:extLst>
              <a:ext uri="{FF2B5EF4-FFF2-40B4-BE49-F238E27FC236}">
                <a16:creationId xmlns:a16="http://schemas.microsoft.com/office/drawing/2014/main" id="{D37FCF22-767B-93E1-1FAD-703509B2A4A5}"/>
              </a:ext>
            </a:extLst>
          </p:cNvPr>
          <p:cNvGrpSpPr/>
          <p:nvPr/>
        </p:nvGrpSpPr>
        <p:grpSpPr>
          <a:xfrm>
            <a:off x="4533792" y="5015817"/>
            <a:ext cx="165734" cy="953929"/>
            <a:chOff x="6045055" y="5544756"/>
            <a:chExt cx="220979" cy="1271905"/>
          </a:xfrm>
        </p:grpSpPr>
        <p:sp>
          <p:nvSpPr>
            <p:cNvPr id="121" name="object 12">
              <a:extLst>
                <a:ext uri="{FF2B5EF4-FFF2-40B4-BE49-F238E27FC236}">
                  <a16:creationId xmlns:a16="http://schemas.microsoft.com/office/drawing/2014/main" id="{06F47B32-2705-C73D-36E3-02B2DBE51E78}"/>
                </a:ext>
              </a:extLst>
            </p:cNvPr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2" name="object 13">
              <a:extLst>
                <a:ext uri="{FF2B5EF4-FFF2-40B4-BE49-F238E27FC236}">
                  <a16:creationId xmlns:a16="http://schemas.microsoft.com/office/drawing/2014/main" id="{BAEC16EC-55D4-C06C-CBD4-FD039DECE62D}"/>
                </a:ext>
              </a:extLst>
            </p:cNvPr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3" name="object 14">
              <a:extLst>
                <a:ext uri="{FF2B5EF4-FFF2-40B4-BE49-F238E27FC236}">
                  <a16:creationId xmlns:a16="http://schemas.microsoft.com/office/drawing/2014/main" id="{70090C6B-E5FB-4F12-8DDB-1FCE1A8C8D0E}"/>
                </a:ext>
              </a:extLst>
            </p:cNvPr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7" name="object 15">
            <a:extLst>
              <a:ext uri="{FF2B5EF4-FFF2-40B4-BE49-F238E27FC236}">
                <a16:creationId xmlns:a16="http://schemas.microsoft.com/office/drawing/2014/main" id="{62DF4274-0DBC-B9E5-862C-E373E7BC6D15}"/>
              </a:ext>
            </a:extLst>
          </p:cNvPr>
          <p:cNvGrpSpPr/>
          <p:nvPr/>
        </p:nvGrpSpPr>
        <p:grpSpPr>
          <a:xfrm>
            <a:off x="7093573" y="5011055"/>
            <a:ext cx="175259" cy="963454"/>
            <a:chOff x="9458097" y="5538406"/>
            <a:chExt cx="233679" cy="1284605"/>
          </a:xfrm>
        </p:grpSpPr>
        <p:sp>
          <p:nvSpPr>
            <p:cNvPr id="118" name="object 16">
              <a:extLst>
                <a:ext uri="{FF2B5EF4-FFF2-40B4-BE49-F238E27FC236}">
                  <a16:creationId xmlns:a16="http://schemas.microsoft.com/office/drawing/2014/main" id="{4817FFE4-9ABD-E251-9CE0-1F4F1D49291E}"/>
                </a:ext>
              </a:extLst>
            </p:cNvPr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9" name="object 17">
              <a:extLst>
                <a:ext uri="{FF2B5EF4-FFF2-40B4-BE49-F238E27FC236}">
                  <a16:creationId xmlns:a16="http://schemas.microsoft.com/office/drawing/2014/main" id="{9C369EB6-8CE6-2D73-E730-8518B0660AE9}"/>
                </a:ext>
              </a:extLst>
            </p:cNvPr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0" name="object 18">
              <a:extLst>
                <a:ext uri="{FF2B5EF4-FFF2-40B4-BE49-F238E27FC236}">
                  <a16:creationId xmlns:a16="http://schemas.microsoft.com/office/drawing/2014/main" id="{353BD879-2257-A6F3-2EA6-B1427C45CC8E}"/>
                </a:ext>
              </a:extLst>
            </p:cNvPr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19">
            <a:extLst>
              <a:ext uri="{FF2B5EF4-FFF2-40B4-BE49-F238E27FC236}">
                <a16:creationId xmlns:a16="http://schemas.microsoft.com/office/drawing/2014/main" id="{82195551-90FE-E9A0-B803-7FFA35500261}"/>
              </a:ext>
            </a:extLst>
          </p:cNvPr>
          <p:cNvSpPr txBox="1"/>
          <p:nvPr/>
        </p:nvSpPr>
        <p:spPr>
          <a:xfrm>
            <a:off x="2253320" y="5302089"/>
            <a:ext cx="31051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1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2C476D92-48B4-1F88-E771-AC68D1126430}"/>
              </a:ext>
            </a:extLst>
          </p:cNvPr>
          <p:cNvSpPr txBox="1"/>
          <p:nvPr/>
        </p:nvSpPr>
        <p:spPr>
          <a:xfrm>
            <a:off x="3480460" y="5302089"/>
            <a:ext cx="31670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2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10" name="object 21">
            <a:extLst>
              <a:ext uri="{FF2B5EF4-FFF2-40B4-BE49-F238E27FC236}">
                <a16:creationId xmlns:a16="http://schemas.microsoft.com/office/drawing/2014/main" id="{BF93766D-64CC-89F7-894E-06E6029764C1}"/>
              </a:ext>
            </a:extLst>
          </p:cNvPr>
          <p:cNvSpPr txBox="1"/>
          <p:nvPr/>
        </p:nvSpPr>
        <p:spPr>
          <a:xfrm>
            <a:off x="4712355" y="5302089"/>
            <a:ext cx="31670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3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11" name="object 22">
            <a:extLst>
              <a:ext uri="{FF2B5EF4-FFF2-40B4-BE49-F238E27FC236}">
                <a16:creationId xmlns:a16="http://schemas.microsoft.com/office/drawing/2014/main" id="{70C0D73C-2ADD-6887-5878-ADF4E8945ECE}"/>
              </a:ext>
            </a:extLst>
          </p:cNvPr>
          <p:cNvSpPr txBox="1"/>
          <p:nvPr/>
        </p:nvSpPr>
        <p:spPr>
          <a:xfrm>
            <a:off x="7291693" y="5302089"/>
            <a:ext cx="33004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n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grpSp>
        <p:nvGrpSpPr>
          <p:cNvPr id="12" name="object 23">
            <a:extLst>
              <a:ext uri="{FF2B5EF4-FFF2-40B4-BE49-F238E27FC236}">
                <a16:creationId xmlns:a16="http://schemas.microsoft.com/office/drawing/2014/main" id="{CF4EF3CE-5A15-E937-5961-E142B16496CF}"/>
              </a:ext>
            </a:extLst>
          </p:cNvPr>
          <p:cNvGrpSpPr/>
          <p:nvPr/>
        </p:nvGrpSpPr>
        <p:grpSpPr>
          <a:xfrm>
            <a:off x="2057123" y="3329765"/>
            <a:ext cx="175259" cy="648652"/>
            <a:chOff x="2742830" y="3296686"/>
            <a:chExt cx="233679" cy="864869"/>
          </a:xfrm>
        </p:grpSpPr>
        <p:sp>
          <p:nvSpPr>
            <p:cNvPr id="115" name="object 24">
              <a:extLst>
                <a:ext uri="{FF2B5EF4-FFF2-40B4-BE49-F238E27FC236}">
                  <a16:creationId xmlns:a16="http://schemas.microsoft.com/office/drawing/2014/main" id="{5095A1FD-B764-0F3A-9416-CAA0AC1E5ABF}"/>
                </a:ext>
              </a:extLst>
            </p:cNvPr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6" name="object 25">
              <a:extLst>
                <a:ext uri="{FF2B5EF4-FFF2-40B4-BE49-F238E27FC236}">
                  <a16:creationId xmlns:a16="http://schemas.microsoft.com/office/drawing/2014/main" id="{FA09744E-9C4B-3A50-2BDF-167504CBC73D}"/>
                </a:ext>
              </a:extLst>
            </p:cNvPr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7" name="object 26">
              <a:extLst>
                <a:ext uri="{FF2B5EF4-FFF2-40B4-BE49-F238E27FC236}">
                  <a16:creationId xmlns:a16="http://schemas.microsoft.com/office/drawing/2014/main" id="{607C0318-0E16-E5D9-6837-3F196D38C199}"/>
                </a:ext>
              </a:extLst>
            </p:cNvPr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3" name="object 27">
            <a:extLst>
              <a:ext uri="{FF2B5EF4-FFF2-40B4-BE49-F238E27FC236}">
                <a16:creationId xmlns:a16="http://schemas.microsoft.com/office/drawing/2014/main" id="{0B4CA43B-526A-35CE-459A-8BC4F20C2884}"/>
              </a:ext>
            </a:extLst>
          </p:cNvPr>
          <p:cNvGrpSpPr/>
          <p:nvPr/>
        </p:nvGrpSpPr>
        <p:grpSpPr>
          <a:xfrm>
            <a:off x="3293077" y="3329765"/>
            <a:ext cx="175259" cy="648652"/>
            <a:chOff x="4390768" y="3296686"/>
            <a:chExt cx="233679" cy="864869"/>
          </a:xfrm>
        </p:grpSpPr>
        <p:sp>
          <p:nvSpPr>
            <p:cNvPr id="112" name="object 28">
              <a:extLst>
                <a:ext uri="{FF2B5EF4-FFF2-40B4-BE49-F238E27FC236}">
                  <a16:creationId xmlns:a16="http://schemas.microsoft.com/office/drawing/2014/main" id="{AF5F188F-17A2-AAE2-1CBF-639283752E89}"/>
                </a:ext>
              </a:extLst>
            </p:cNvPr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  <p:sp>
          <p:nvSpPr>
            <p:cNvPr id="113" name="object 29">
              <a:extLst>
                <a:ext uri="{FF2B5EF4-FFF2-40B4-BE49-F238E27FC236}">
                  <a16:creationId xmlns:a16="http://schemas.microsoft.com/office/drawing/2014/main" id="{E2C87EF1-944B-6F88-4D23-20BA8A520B8C}"/>
                </a:ext>
              </a:extLst>
            </p:cNvPr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4" name="object 30">
              <a:extLst>
                <a:ext uri="{FF2B5EF4-FFF2-40B4-BE49-F238E27FC236}">
                  <a16:creationId xmlns:a16="http://schemas.microsoft.com/office/drawing/2014/main" id="{07E10EAE-8B65-F697-8A66-6A8E3E981162}"/>
                </a:ext>
              </a:extLst>
            </p:cNvPr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4" name="object 31">
            <a:extLst>
              <a:ext uri="{FF2B5EF4-FFF2-40B4-BE49-F238E27FC236}">
                <a16:creationId xmlns:a16="http://schemas.microsoft.com/office/drawing/2014/main" id="{FE958F82-7D63-E331-2D87-6CA69A2FF7FF}"/>
              </a:ext>
            </a:extLst>
          </p:cNvPr>
          <p:cNvGrpSpPr/>
          <p:nvPr/>
        </p:nvGrpSpPr>
        <p:grpSpPr>
          <a:xfrm>
            <a:off x="4529029" y="3329765"/>
            <a:ext cx="175259" cy="648652"/>
            <a:chOff x="6038705" y="3296686"/>
            <a:chExt cx="233679" cy="864869"/>
          </a:xfrm>
        </p:grpSpPr>
        <p:sp>
          <p:nvSpPr>
            <p:cNvPr id="109" name="object 32">
              <a:extLst>
                <a:ext uri="{FF2B5EF4-FFF2-40B4-BE49-F238E27FC236}">
                  <a16:creationId xmlns:a16="http://schemas.microsoft.com/office/drawing/2014/main" id="{27CCB599-3AB6-115C-E82D-39A8119DA930}"/>
                </a:ext>
              </a:extLst>
            </p:cNvPr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0" name="object 33">
              <a:extLst>
                <a:ext uri="{FF2B5EF4-FFF2-40B4-BE49-F238E27FC236}">
                  <a16:creationId xmlns:a16="http://schemas.microsoft.com/office/drawing/2014/main" id="{76D712CF-33DD-CB5D-8088-8ACB626117EF}"/>
                </a:ext>
              </a:extLst>
            </p:cNvPr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1" name="object 34">
              <a:extLst>
                <a:ext uri="{FF2B5EF4-FFF2-40B4-BE49-F238E27FC236}">
                  <a16:creationId xmlns:a16="http://schemas.microsoft.com/office/drawing/2014/main" id="{AFD5F15B-3626-8BB0-7A5A-F542A8566E7B}"/>
                </a:ext>
              </a:extLst>
            </p:cNvPr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5" name="object 35">
            <a:extLst>
              <a:ext uri="{FF2B5EF4-FFF2-40B4-BE49-F238E27FC236}">
                <a16:creationId xmlns:a16="http://schemas.microsoft.com/office/drawing/2014/main" id="{63A64336-3281-3777-3471-B2C5EB9F6FC7}"/>
              </a:ext>
            </a:extLst>
          </p:cNvPr>
          <p:cNvGrpSpPr/>
          <p:nvPr/>
        </p:nvGrpSpPr>
        <p:grpSpPr>
          <a:xfrm>
            <a:off x="6735252" y="3329764"/>
            <a:ext cx="894874" cy="1684973"/>
            <a:chOff x="8980336" y="3296686"/>
            <a:chExt cx="1193165" cy="2246630"/>
          </a:xfrm>
        </p:grpSpPr>
        <p:sp>
          <p:nvSpPr>
            <p:cNvPr id="104" name="object 36">
              <a:extLst>
                <a:ext uri="{FF2B5EF4-FFF2-40B4-BE49-F238E27FC236}">
                  <a16:creationId xmlns:a16="http://schemas.microsoft.com/office/drawing/2014/main" id="{CBDEB885-0C58-3A9C-A8CC-2B14B79855D3}"/>
                </a:ext>
              </a:extLst>
            </p:cNvPr>
            <p:cNvSpPr/>
            <p:nvPr/>
          </p:nvSpPr>
          <p:spPr>
            <a:xfrm>
              <a:off x="9481433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5" name="object 37">
              <a:extLst>
                <a:ext uri="{FF2B5EF4-FFF2-40B4-BE49-F238E27FC236}">
                  <a16:creationId xmlns:a16="http://schemas.microsoft.com/office/drawing/2014/main" id="{85BCEB6D-6B81-69BE-2DED-5959FDD0E109}"/>
                </a:ext>
              </a:extLst>
            </p:cNvPr>
            <p:cNvSpPr/>
            <p:nvPr/>
          </p:nvSpPr>
          <p:spPr>
            <a:xfrm>
              <a:off x="8980336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6" name="object 38">
              <a:extLst>
                <a:ext uri="{FF2B5EF4-FFF2-40B4-BE49-F238E27FC236}">
                  <a16:creationId xmlns:a16="http://schemas.microsoft.com/office/drawing/2014/main" id="{2B596F9F-5C7B-003A-CC51-A9D952D0F3D8}"/>
                </a:ext>
              </a:extLst>
            </p:cNvPr>
            <p:cNvSpPr/>
            <p:nvPr/>
          </p:nvSpPr>
          <p:spPr>
            <a:xfrm>
              <a:off x="9470796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7" name="object 39">
              <a:extLst>
                <a:ext uri="{FF2B5EF4-FFF2-40B4-BE49-F238E27FC236}">
                  <a16:creationId xmlns:a16="http://schemas.microsoft.com/office/drawing/2014/main" id="{FCD82A57-F274-23C5-5CDD-298ECC4A8427}"/>
                </a:ext>
              </a:extLst>
            </p:cNvPr>
            <p:cNvSpPr/>
            <p:nvPr/>
          </p:nvSpPr>
          <p:spPr>
            <a:xfrm>
              <a:off x="9464446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8" name="object 40">
              <a:extLst>
                <a:ext uri="{FF2B5EF4-FFF2-40B4-BE49-F238E27FC236}">
                  <a16:creationId xmlns:a16="http://schemas.microsoft.com/office/drawing/2014/main" id="{1FC01E82-DCFB-CE81-54EA-2CE05532DF3A}"/>
                </a:ext>
              </a:extLst>
            </p:cNvPr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41">
            <a:extLst>
              <a:ext uri="{FF2B5EF4-FFF2-40B4-BE49-F238E27FC236}">
                <a16:creationId xmlns:a16="http://schemas.microsoft.com/office/drawing/2014/main" id="{346A491B-8741-2BDB-1752-AAE80268BE69}"/>
              </a:ext>
            </a:extLst>
          </p:cNvPr>
          <p:cNvSpPr txBox="1"/>
          <p:nvPr/>
        </p:nvSpPr>
        <p:spPr>
          <a:xfrm>
            <a:off x="2250986" y="3424857"/>
            <a:ext cx="29384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17" name="object 42">
            <a:extLst>
              <a:ext uri="{FF2B5EF4-FFF2-40B4-BE49-F238E27FC236}">
                <a16:creationId xmlns:a16="http://schemas.microsoft.com/office/drawing/2014/main" id="{D4D5314C-DF9F-E27E-4380-C80F5F846F68}"/>
              </a:ext>
            </a:extLst>
          </p:cNvPr>
          <p:cNvSpPr txBox="1"/>
          <p:nvPr/>
        </p:nvSpPr>
        <p:spPr>
          <a:xfrm>
            <a:off x="3488890" y="3424857"/>
            <a:ext cx="29956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18" name="object 43">
            <a:extLst>
              <a:ext uri="{FF2B5EF4-FFF2-40B4-BE49-F238E27FC236}">
                <a16:creationId xmlns:a16="http://schemas.microsoft.com/office/drawing/2014/main" id="{0EF7A2A7-1CF9-2181-8872-24D51F8987E4}"/>
              </a:ext>
            </a:extLst>
          </p:cNvPr>
          <p:cNvSpPr txBox="1"/>
          <p:nvPr/>
        </p:nvSpPr>
        <p:spPr>
          <a:xfrm>
            <a:off x="4720784" y="3424857"/>
            <a:ext cx="29956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3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19" name="object 44">
            <a:extLst>
              <a:ext uri="{FF2B5EF4-FFF2-40B4-BE49-F238E27FC236}">
                <a16:creationId xmlns:a16="http://schemas.microsoft.com/office/drawing/2014/main" id="{80F390DC-A63E-0BFD-D415-99F0C429B1F5}"/>
              </a:ext>
            </a:extLst>
          </p:cNvPr>
          <p:cNvSpPr txBox="1"/>
          <p:nvPr/>
        </p:nvSpPr>
        <p:spPr>
          <a:xfrm>
            <a:off x="7300074" y="3424857"/>
            <a:ext cx="31337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grpSp>
        <p:nvGrpSpPr>
          <p:cNvPr id="20" name="object 45">
            <a:extLst>
              <a:ext uri="{FF2B5EF4-FFF2-40B4-BE49-F238E27FC236}">
                <a16:creationId xmlns:a16="http://schemas.microsoft.com/office/drawing/2014/main" id="{D4CC277C-F74C-6AEF-EEB1-B8A005BF7D72}"/>
              </a:ext>
            </a:extLst>
          </p:cNvPr>
          <p:cNvGrpSpPr/>
          <p:nvPr/>
        </p:nvGrpSpPr>
        <p:grpSpPr>
          <a:xfrm>
            <a:off x="1697491" y="4280025"/>
            <a:ext cx="894874" cy="736283"/>
            <a:chOff x="2263321" y="4563700"/>
            <a:chExt cx="1193165" cy="981710"/>
          </a:xfrm>
        </p:grpSpPr>
        <p:sp>
          <p:nvSpPr>
            <p:cNvPr id="102" name="object 46">
              <a:extLst>
                <a:ext uri="{FF2B5EF4-FFF2-40B4-BE49-F238E27FC236}">
                  <a16:creationId xmlns:a16="http://schemas.microsoft.com/office/drawing/2014/main" id="{B315DEA6-BF9D-FFE8-71AF-0585BFCD76FD}"/>
                </a:ext>
              </a:extLst>
            </p:cNvPr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3" name="object 47">
              <a:extLst>
                <a:ext uri="{FF2B5EF4-FFF2-40B4-BE49-F238E27FC236}">
                  <a16:creationId xmlns:a16="http://schemas.microsoft.com/office/drawing/2014/main" id="{B5879AFF-5986-ED9C-F356-7399703DBE96}"/>
                </a:ext>
              </a:extLst>
            </p:cNvPr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1" name="object 48">
            <a:extLst>
              <a:ext uri="{FF2B5EF4-FFF2-40B4-BE49-F238E27FC236}">
                <a16:creationId xmlns:a16="http://schemas.microsoft.com/office/drawing/2014/main" id="{FC21BE8C-E8DC-6C5A-66BC-321B4E62C18C}"/>
              </a:ext>
            </a:extLst>
          </p:cNvPr>
          <p:cNvSpPr txBox="1"/>
          <p:nvPr/>
        </p:nvSpPr>
        <p:spPr>
          <a:xfrm>
            <a:off x="1857217" y="4310784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4313C695-8F52-DAFE-8AF2-76DE4C15B4EA}"/>
              </a:ext>
            </a:extLst>
          </p:cNvPr>
          <p:cNvSpPr/>
          <p:nvPr/>
        </p:nvSpPr>
        <p:spPr>
          <a:xfrm>
            <a:off x="2070884" y="3975701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23" name="object 50">
            <a:extLst>
              <a:ext uri="{FF2B5EF4-FFF2-40B4-BE49-F238E27FC236}">
                <a16:creationId xmlns:a16="http://schemas.microsoft.com/office/drawing/2014/main" id="{1EC39A2B-B4EF-69B5-32F3-271BD918BE2E}"/>
              </a:ext>
            </a:extLst>
          </p:cNvPr>
          <p:cNvGrpSpPr/>
          <p:nvPr/>
        </p:nvGrpSpPr>
        <p:grpSpPr>
          <a:xfrm>
            <a:off x="2933610" y="4278853"/>
            <a:ext cx="894874" cy="736283"/>
            <a:chOff x="3911479" y="4562137"/>
            <a:chExt cx="1193165" cy="981710"/>
          </a:xfrm>
        </p:grpSpPr>
        <p:sp>
          <p:nvSpPr>
            <p:cNvPr id="100" name="object 51">
              <a:extLst>
                <a:ext uri="{FF2B5EF4-FFF2-40B4-BE49-F238E27FC236}">
                  <a16:creationId xmlns:a16="http://schemas.microsoft.com/office/drawing/2014/main" id="{747F3438-4A37-14BE-CE95-412654968FAB}"/>
                </a:ext>
              </a:extLst>
            </p:cNvPr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1" name="object 52">
              <a:extLst>
                <a:ext uri="{FF2B5EF4-FFF2-40B4-BE49-F238E27FC236}">
                  <a16:creationId xmlns:a16="http://schemas.microsoft.com/office/drawing/2014/main" id="{FE39EE72-0C05-F3C2-7756-38DC57D57CFB}"/>
                </a:ext>
              </a:extLst>
            </p:cNvPr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4" name="object 53">
            <a:extLst>
              <a:ext uri="{FF2B5EF4-FFF2-40B4-BE49-F238E27FC236}">
                <a16:creationId xmlns:a16="http://schemas.microsoft.com/office/drawing/2014/main" id="{F81279CF-953A-119B-B987-3E1CB4C18263}"/>
              </a:ext>
            </a:extLst>
          </p:cNvPr>
          <p:cNvSpPr txBox="1"/>
          <p:nvPr/>
        </p:nvSpPr>
        <p:spPr>
          <a:xfrm>
            <a:off x="3093336" y="4309612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25" name="object 54">
            <a:extLst>
              <a:ext uri="{FF2B5EF4-FFF2-40B4-BE49-F238E27FC236}">
                <a16:creationId xmlns:a16="http://schemas.microsoft.com/office/drawing/2014/main" id="{8B95269A-C1A6-A600-793B-7449A10DF218}"/>
              </a:ext>
            </a:extLst>
          </p:cNvPr>
          <p:cNvSpPr/>
          <p:nvPr/>
        </p:nvSpPr>
        <p:spPr>
          <a:xfrm>
            <a:off x="3307001" y="3974528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26" name="object 55">
            <a:extLst>
              <a:ext uri="{FF2B5EF4-FFF2-40B4-BE49-F238E27FC236}">
                <a16:creationId xmlns:a16="http://schemas.microsoft.com/office/drawing/2014/main" id="{7572A3F2-7BDA-4D60-8ED1-04229E37905B}"/>
              </a:ext>
            </a:extLst>
          </p:cNvPr>
          <p:cNvGrpSpPr/>
          <p:nvPr/>
        </p:nvGrpSpPr>
        <p:grpSpPr>
          <a:xfrm>
            <a:off x="4167933" y="4278853"/>
            <a:ext cx="894874" cy="736283"/>
            <a:chOff x="5557244" y="4562137"/>
            <a:chExt cx="1193165" cy="981710"/>
          </a:xfrm>
        </p:grpSpPr>
        <p:sp>
          <p:nvSpPr>
            <p:cNvPr id="98" name="object 56">
              <a:extLst>
                <a:ext uri="{FF2B5EF4-FFF2-40B4-BE49-F238E27FC236}">
                  <a16:creationId xmlns:a16="http://schemas.microsoft.com/office/drawing/2014/main" id="{F988697A-7836-7CE3-03C4-280BB56AF37F}"/>
                </a:ext>
              </a:extLst>
            </p:cNvPr>
            <p:cNvSpPr/>
            <p:nvPr/>
          </p:nvSpPr>
          <p:spPr>
            <a:xfrm>
              <a:off x="6058342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9" name="object 57">
              <a:extLst>
                <a:ext uri="{FF2B5EF4-FFF2-40B4-BE49-F238E27FC236}">
                  <a16:creationId xmlns:a16="http://schemas.microsoft.com/office/drawing/2014/main" id="{620B4AFE-CEF4-D0B6-F30E-718E9389895C}"/>
                </a:ext>
              </a:extLst>
            </p:cNvPr>
            <p:cNvSpPr/>
            <p:nvPr/>
          </p:nvSpPr>
          <p:spPr>
            <a:xfrm>
              <a:off x="5557244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object 58">
            <a:extLst>
              <a:ext uri="{FF2B5EF4-FFF2-40B4-BE49-F238E27FC236}">
                <a16:creationId xmlns:a16="http://schemas.microsoft.com/office/drawing/2014/main" id="{A31C6DC8-E93C-C3D2-5EA7-3914AF065EDF}"/>
              </a:ext>
            </a:extLst>
          </p:cNvPr>
          <p:cNvSpPr txBox="1"/>
          <p:nvPr/>
        </p:nvSpPr>
        <p:spPr>
          <a:xfrm>
            <a:off x="4327658" y="4309612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28" name="object 59">
            <a:extLst>
              <a:ext uri="{FF2B5EF4-FFF2-40B4-BE49-F238E27FC236}">
                <a16:creationId xmlns:a16="http://schemas.microsoft.com/office/drawing/2014/main" id="{24813F18-D86D-7875-EA3A-5C846D952B8A}"/>
              </a:ext>
            </a:extLst>
          </p:cNvPr>
          <p:cNvSpPr/>
          <p:nvPr/>
        </p:nvSpPr>
        <p:spPr>
          <a:xfrm>
            <a:off x="4541324" y="3974528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60">
            <a:extLst>
              <a:ext uri="{FF2B5EF4-FFF2-40B4-BE49-F238E27FC236}">
                <a16:creationId xmlns:a16="http://schemas.microsoft.com/office/drawing/2014/main" id="{7E453DDC-8232-4EBA-EB24-386FC5C07EBE}"/>
              </a:ext>
            </a:extLst>
          </p:cNvPr>
          <p:cNvSpPr txBox="1"/>
          <p:nvPr/>
        </p:nvSpPr>
        <p:spPr>
          <a:xfrm>
            <a:off x="6894977" y="4309612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30" name="object 61">
            <a:extLst>
              <a:ext uri="{FF2B5EF4-FFF2-40B4-BE49-F238E27FC236}">
                <a16:creationId xmlns:a16="http://schemas.microsoft.com/office/drawing/2014/main" id="{FE3F0710-F6E1-4A47-0EFE-4BC4E9525188}"/>
              </a:ext>
            </a:extLst>
          </p:cNvPr>
          <p:cNvSpPr/>
          <p:nvPr/>
        </p:nvSpPr>
        <p:spPr>
          <a:xfrm>
            <a:off x="7108643" y="3974528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62">
            <a:extLst>
              <a:ext uri="{FF2B5EF4-FFF2-40B4-BE49-F238E27FC236}">
                <a16:creationId xmlns:a16="http://schemas.microsoft.com/office/drawing/2014/main" id="{C73AC781-16DB-3861-9909-759D8EC1B247}"/>
              </a:ext>
            </a:extLst>
          </p:cNvPr>
          <p:cNvSpPr txBox="1"/>
          <p:nvPr/>
        </p:nvSpPr>
        <p:spPr>
          <a:xfrm>
            <a:off x="5791797" y="5235407"/>
            <a:ext cx="345757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solidFill>
                  <a:srgbClr val="385723"/>
                </a:solidFill>
                <a:latin typeface="Cambria Math"/>
                <a:cs typeface="Cambria Math"/>
              </a:rPr>
              <a:t>⋯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32" name="object 63">
            <a:extLst>
              <a:ext uri="{FF2B5EF4-FFF2-40B4-BE49-F238E27FC236}">
                <a16:creationId xmlns:a16="http://schemas.microsoft.com/office/drawing/2014/main" id="{5413DC24-B757-1217-6C04-9A0849A4F483}"/>
              </a:ext>
            </a:extLst>
          </p:cNvPr>
          <p:cNvSpPr txBox="1"/>
          <p:nvPr/>
        </p:nvSpPr>
        <p:spPr>
          <a:xfrm>
            <a:off x="5791795" y="3396783"/>
            <a:ext cx="345757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solidFill>
                  <a:srgbClr val="C00000"/>
                </a:solidFill>
                <a:latin typeface="Cambria Math"/>
                <a:cs typeface="Cambria Math"/>
              </a:rPr>
              <a:t>⋯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33" name="object 64">
            <a:extLst>
              <a:ext uri="{FF2B5EF4-FFF2-40B4-BE49-F238E27FC236}">
                <a16:creationId xmlns:a16="http://schemas.microsoft.com/office/drawing/2014/main" id="{9ED24E13-E45C-8476-8857-C86AD404E84E}"/>
              </a:ext>
            </a:extLst>
          </p:cNvPr>
          <p:cNvSpPr txBox="1"/>
          <p:nvPr/>
        </p:nvSpPr>
        <p:spPr>
          <a:xfrm>
            <a:off x="5791795" y="4237427"/>
            <a:ext cx="345757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solidFill>
                  <a:srgbClr val="4472C4"/>
                </a:solidFill>
                <a:latin typeface="Cambria Math"/>
                <a:cs typeface="Cambria Math"/>
              </a:rPr>
              <a:t>⋯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34" name="object 65">
            <a:extLst>
              <a:ext uri="{FF2B5EF4-FFF2-40B4-BE49-F238E27FC236}">
                <a16:creationId xmlns:a16="http://schemas.microsoft.com/office/drawing/2014/main" id="{FDA659B6-30DC-33C6-A2C0-AFD3EEBC70FC}"/>
              </a:ext>
            </a:extLst>
          </p:cNvPr>
          <p:cNvSpPr txBox="1"/>
          <p:nvPr/>
        </p:nvSpPr>
        <p:spPr>
          <a:xfrm>
            <a:off x="7898505" y="4187089"/>
            <a:ext cx="915829" cy="5488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525" marR="3810" indent="199073">
              <a:lnSpc>
                <a:spcPct val="100699"/>
              </a:lnSpc>
              <a:spcBef>
                <a:spcPts val="60"/>
              </a:spcBef>
            </a:pPr>
            <a:r>
              <a:rPr spc="-8" dirty="0">
                <a:solidFill>
                  <a:srgbClr val="7F6000"/>
                </a:solidFill>
                <a:latin typeface="Arial Narrow"/>
                <a:cs typeface="Arial Narrow"/>
              </a:rPr>
              <a:t>Share </a:t>
            </a:r>
            <a:r>
              <a:rPr spc="-64" dirty="0">
                <a:solidFill>
                  <a:srgbClr val="7F6000"/>
                </a:solidFill>
                <a:latin typeface="Arial Narrow"/>
                <a:cs typeface="Arial Narrow"/>
              </a:rPr>
              <a:t>Parameters</a:t>
            </a:r>
            <a:endParaRPr>
              <a:latin typeface="Arial Narrow"/>
              <a:cs typeface="Arial Narrow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032460-78DE-8D9D-62B7-4943D9A48261}"/>
              </a:ext>
            </a:extLst>
          </p:cNvPr>
          <p:cNvGrpSpPr/>
          <p:nvPr/>
        </p:nvGrpSpPr>
        <p:grpSpPr>
          <a:xfrm>
            <a:off x="463168" y="3329765"/>
            <a:ext cx="894874" cy="2309609"/>
            <a:chOff x="617557" y="3296686"/>
            <a:chExt cx="1193165" cy="3079479"/>
          </a:xfrm>
        </p:grpSpPr>
        <p:grpSp>
          <p:nvGrpSpPr>
            <p:cNvPr id="37" name="object 23">
              <a:extLst>
                <a:ext uri="{FF2B5EF4-FFF2-40B4-BE49-F238E27FC236}">
                  <a16:creationId xmlns:a16="http://schemas.microsoft.com/office/drawing/2014/main" id="{44D88864-9695-53EC-1E6B-E2C11029981E}"/>
                </a:ext>
              </a:extLst>
            </p:cNvPr>
            <p:cNvGrpSpPr/>
            <p:nvPr/>
          </p:nvGrpSpPr>
          <p:grpSpPr>
            <a:xfrm>
              <a:off x="1094891" y="3296686"/>
              <a:ext cx="233679" cy="864869"/>
              <a:chOff x="1094891" y="3296686"/>
              <a:chExt cx="233679" cy="864869"/>
            </a:xfrm>
          </p:grpSpPr>
          <p:sp>
            <p:nvSpPr>
              <p:cNvPr id="45" name="object 24">
                <a:extLst>
                  <a:ext uri="{FF2B5EF4-FFF2-40B4-BE49-F238E27FC236}">
                    <a16:creationId xmlns:a16="http://schemas.microsoft.com/office/drawing/2014/main" id="{B9982671-F705-8283-F022-03E7F51D04DC}"/>
                  </a:ext>
                </a:extLst>
              </p:cNvPr>
              <p:cNvSpPr/>
              <p:nvPr/>
            </p:nvSpPr>
            <p:spPr>
              <a:xfrm>
                <a:off x="1107579" y="3309391"/>
                <a:ext cx="208279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08280" h="839470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208280" y="839114"/>
                    </a:lnTo>
                    <a:lnTo>
                      <a:pt x="208280" y="629335"/>
                    </a:lnTo>
                    <a:lnTo>
                      <a:pt x="208280" y="419557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25">
                <a:extLst>
                  <a:ext uri="{FF2B5EF4-FFF2-40B4-BE49-F238E27FC236}">
                    <a16:creationId xmlns:a16="http://schemas.microsoft.com/office/drawing/2014/main" id="{7FCEF70C-A79C-D3E7-32E5-433D67D3B758}"/>
                  </a:ext>
                </a:extLst>
              </p:cNvPr>
              <p:cNvSpPr/>
              <p:nvPr/>
            </p:nvSpPr>
            <p:spPr>
              <a:xfrm>
                <a:off x="1101229" y="3512819"/>
                <a:ext cx="220979" cy="432434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432435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80" h="432435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80" h="432435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" name="object 26">
                <a:extLst>
                  <a:ext uri="{FF2B5EF4-FFF2-40B4-BE49-F238E27FC236}">
                    <a16:creationId xmlns:a16="http://schemas.microsoft.com/office/drawing/2014/main" id="{26D6E149-13D9-98FD-1D46-97A06F79758F}"/>
                  </a:ext>
                </a:extLst>
              </p:cNvPr>
              <p:cNvSpPr/>
              <p:nvPr/>
            </p:nvSpPr>
            <p:spPr>
              <a:xfrm>
                <a:off x="1101241" y="3303036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852170">
                    <a:moveTo>
                      <a:pt x="6350" y="0"/>
                    </a:moveTo>
                    <a:lnTo>
                      <a:pt x="6350" y="851816"/>
                    </a:lnTo>
                  </a:path>
                  <a:path w="220980" h="852170">
                    <a:moveTo>
                      <a:pt x="214630" y="0"/>
                    </a:moveTo>
                    <a:lnTo>
                      <a:pt x="214630" y="851816"/>
                    </a:lnTo>
                  </a:path>
                  <a:path w="220980" h="852170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80" h="852170">
                    <a:moveTo>
                      <a:pt x="0" y="845466"/>
                    </a:moveTo>
                    <a:lnTo>
                      <a:pt x="220980" y="845466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38" name="object 40">
              <a:extLst>
                <a:ext uri="{FF2B5EF4-FFF2-40B4-BE49-F238E27FC236}">
                  <a16:creationId xmlns:a16="http://schemas.microsoft.com/office/drawing/2014/main" id="{6A3EC15F-F7C8-F886-E41A-1249CBB74BFC}"/>
                </a:ext>
              </a:extLst>
            </p:cNvPr>
            <p:cNvSpPr txBox="1"/>
            <p:nvPr/>
          </p:nvSpPr>
          <p:spPr>
            <a:xfrm>
              <a:off x="1337054" y="3423475"/>
              <a:ext cx="39941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sz="2100" spc="-38" dirty="0">
                  <a:solidFill>
                    <a:srgbClr val="C00000"/>
                  </a:solidFill>
                  <a:latin typeface="Cambria Math"/>
                  <a:cs typeface="Cambria Math"/>
                </a:rPr>
                <a:t>𝐳</a:t>
              </a:r>
              <a:r>
                <a:rPr lang="en-US" sz="2250" spc="-56" baseline="-15277" dirty="0">
                  <a:solidFill>
                    <a:srgbClr val="C00000"/>
                  </a:solidFill>
                  <a:latin typeface="Cambria Math"/>
                  <a:cs typeface="Cambria Math"/>
                </a:rPr>
                <a:t>0</a:t>
              </a:r>
              <a:endParaRPr sz="2250" baseline="-15277" dirty="0">
                <a:latin typeface="Cambria Math"/>
                <a:cs typeface="Cambria Math"/>
              </a:endParaRPr>
            </a:p>
          </p:txBody>
        </p:sp>
        <p:grpSp>
          <p:nvGrpSpPr>
            <p:cNvPr id="39" name="object 51">
              <a:extLst>
                <a:ext uri="{FF2B5EF4-FFF2-40B4-BE49-F238E27FC236}">
                  <a16:creationId xmlns:a16="http://schemas.microsoft.com/office/drawing/2014/main" id="{3611F2A0-FD86-D3B6-A982-A0DECE0BBD04}"/>
                </a:ext>
              </a:extLst>
            </p:cNvPr>
            <p:cNvGrpSpPr/>
            <p:nvPr/>
          </p:nvGrpSpPr>
          <p:grpSpPr>
            <a:xfrm>
              <a:off x="617557" y="4563700"/>
              <a:ext cx="1193165" cy="1263015"/>
              <a:chOff x="617557" y="4563700"/>
              <a:chExt cx="1193165" cy="1263015"/>
            </a:xfrm>
          </p:grpSpPr>
          <p:sp>
            <p:nvSpPr>
              <p:cNvPr id="43" name="object 52">
                <a:extLst>
                  <a:ext uri="{FF2B5EF4-FFF2-40B4-BE49-F238E27FC236}">
                    <a16:creationId xmlns:a16="http://schemas.microsoft.com/office/drawing/2014/main" id="{910EE64E-267D-4F03-CC94-9AC902574507}"/>
                  </a:ext>
                </a:extLst>
              </p:cNvPr>
              <p:cNvSpPr/>
              <p:nvPr/>
            </p:nvSpPr>
            <p:spPr>
              <a:xfrm>
                <a:off x="1117757" y="5139034"/>
                <a:ext cx="190500" cy="68770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687704">
                    <a:moveTo>
                      <a:pt x="160110" y="129448"/>
                    </a:moveTo>
                    <a:lnTo>
                      <a:pt x="76486" y="129448"/>
                    </a:lnTo>
                    <a:lnTo>
                      <a:pt x="73854" y="687375"/>
                    </a:lnTo>
                    <a:lnTo>
                      <a:pt x="111954" y="687555"/>
                    </a:lnTo>
                    <a:lnTo>
                      <a:pt x="114586" y="129627"/>
                    </a:lnTo>
                    <a:lnTo>
                      <a:pt x="160198" y="129627"/>
                    </a:lnTo>
                    <a:lnTo>
                      <a:pt x="160110" y="129448"/>
                    </a:lnTo>
                    <a:close/>
                  </a:path>
                  <a:path w="190500" h="687704">
                    <a:moveTo>
                      <a:pt x="160198" y="129627"/>
                    </a:moveTo>
                    <a:lnTo>
                      <a:pt x="114586" y="129627"/>
                    </a:lnTo>
                    <a:lnTo>
                      <a:pt x="190497" y="190947"/>
                    </a:lnTo>
                    <a:lnTo>
                      <a:pt x="160198" y="129627"/>
                    </a:lnTo>
                    <a:close/>
                  </a:path>
                  <a:path w="190500" h="687704">
                    <a:moveTo>
                      <a:pt x="96147" y="0"/>
                    </a:moveTo>
                    <a:lnTo>
                      <a:pt x="0" y="190047"/>
                    </a:lnTo>
                    <a:lnTo>
                      <a:pt x="76486" y="129448"/>
                    </a:lnTo>
                    <a:lnTo>
                      <a:pt x="160110" y="129448"/>
                    </a:lnTo>
                    <a:lnTo>
                      <a:pt x="96147" y="0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" name="object 53">
                <a:extLst>
                  <a:ext uri="{FF2B5EF4-FFF2-40B4-BE49-F238E27FC236}">
                    <a16:creationId xmlns:a16="http://schemas.microsoft.com/office/drawing/2014/main" id="{FBBFA09B-8841-E9B7-67EA-E7E162D70248}"/>
                  </a:ext>
                </a:extLst>
              </p:cNvPr>
              <p:cNvSpPr/>
              <p:nvPr/>
            </p:nvSpPr>
            <p:spPr>
              <a:xfrm>
                <a:off x="617557" y="4563700"/>
                <a:ext cx="1193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1193164" h="575945">
                    <a:moveTo>
                      <a:pt x="1096805" y="0"/>
                    </a:moveTo>
                    <a:lnTo>
                      <a:pt x="95890" y="0"/>
                    </a:lnTo>
                    <a:lnTo>
                      <a:pt x="58565" y="7535"/>
                    </a:lnTo>
                    <a:lnTo>
                      <a:pt x="28085" y="28086"/>
                    </a:lnTo>
                    <a:lnTo>
                      <a:pt x="7535" y="58566"/>
                    </a:lnTo>
                    <a:lnTo>
                      <a:pt x="0" y="95891"/>
                    </a:lnTo>
                    <a:lnTo>
                      <a:pt x="0" y="479442"/>
                    </a:lnTo>
                    <a:lnTo>
                      <a:pt x="7535" y="516767"/>
                    </a:lnTo>
                    <a:lnTo>
                      <a:pt x="28085" y="547247"/>
                    </a:lnTo>
                    <a:lnTo>
                      <a:pt x="58565" y="567797"/>
                    </a:lnTo>
                    <a:lnTo>
                      <a:pt x="95890" y="575332"/>
                    </a:lnTo>
                    <a:lnTo>
                      <a:pt x="1096805" y="575332"/>
                    </a:lnTo>
                    <a:lnTo>
                      <a:pt x="1134130" y="567797"/>
                    </a:lnTo>
                    <a:lnTo>
                      <a:pt x="1164610" y="547247"/>
                    </a:lnTo>
                    <a:lnTo>
                      <a:pt x="1185160" y="516767"/>
                    </a:lnTo>
                    <a:lnTo>
                      <a:pt x="1192695" y="479442"/>
                    </a:lnTo>
                    <a:lnTo>
                      <a:pt x="1192695" y="95891"/>
                    </a:lnTo>
                    <a:lnTo>
                      <a:pt x="1185160" y="58566"/>
                    </a:lnTo>
                    <a:lnTo>
                      <a:pt x="1164610" y="28086"/>
                    </a:lnTo>
                    <a:lnTo>
                      <a:pt x="1134130" y="7535"/>
                    </a:lnTo>
                    <a:lnTo>
                      <a:pt x="1096805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40" name="object 54">
              <a:extLst>
                <a:ext uri="{FF2B5EF4-FFF2-40B4-BE49-F238E27FC236}">
                  <a16:creationId xmlns:a16="http://schemas.microsoft.com/office/drawing/2014/main" id="{0AD32853-4DD1-FCAD-9A29-3114F5CC60E0}"/>
                </a:ext>
              </a:extLst>
            </p:cNvPr>
            <p:cNvSpPr txBox="1"/>
            <p:nvPr/>
          </p:nvSpPr>
          <p:spPr>
            <a:xfrm>
              <a:off x="791629" y="4604713"/>
              <a:ext cx="844550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spc="-83" dirty="0">
                  <a:solidFill>
                    <a:srgbClr val="4472C4"/>
                  </a:solidFill>
                  <a:latin typeface="Arial Narrow"/>
                  <a:cs typeface="Arial Narrow"/>
                </a:rPr>
                <a:t>Embed</a:t>
              </a:r>
              <a:endParaRPr sz="2025">
                <a:latin typeface="Arial Narrow"/>
                <a:cs typeface="Arial Narrow"/>
              </a:endParaRPr>
            </a:p>
          </p:txBody>
        </p:sp>
        <p:sp>
          <p:nvSpPr>
            <p:cNvPr id="41" name="object 55">
              <a:extLst>
                <a:ext uri="{FF2B5EF4-FFF2-40B4-BE49-F238E27FC236}">
                  <a16:creationId xmlns:a16="http://schemas.microsoft.com/office/drawing/2014/main" id="{A6076648-83DC-22A1-76E7-26C13D26BFE8}"/>
                </a:ext>
              </a:extLst>
            </p:cNvPr>
            <p:cNvSpPr/>
            <p:nvPr/>
          </p:nvSpPr>
          <p:spPr>
            <a:xfrm>
              <a:off x="1115412" y="4157934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60020" y="129540"/>
                  </a:moveTo>
                  <a:lnTo>
                    <a:pt x="76200" y="129540"/>
                  </a:lnTo>
                  <a:lnTo>
                    <a:pt x="76199" y="405766"/>
                  </a:lnTo>
                  <a:lnTo>
                    <a:pt x="114299" y="405766"/>
                  </a:lnTo>
                  <a:lnTo>
                    <a:pt x="114300" y="129541"/>
                  </a:lnTo>
                  <a:lnTo>
                    <a:pt x="160020" y="129541"/>
                  </a:lnTo>
                  <a:close/>
                </a:path>
                <a:path w="190500" h="405764">
                  <a:moveTo>
                    <a:pt x="160020" y="129541"/>
                  </a:moveTo>
                  <a:lnTo>
                    <a:pt x="114300" y="129541"/>
                  </a:lnTo>
                  <a:lnTo>
                    <a:pt x="190500" y="190501"/>
                  </a:lnTo>
                  <a:lnTo>
                    <a:pt x="160020" y="129541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40"/>
                  </a:lnTo>
                  <a:lnTo>
                    <a:pt x="160020" y="12954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56">
              <a:extLst>
                <a:ext uri="{FF2B5EF4-FFF2-40B4-BE49-F238E27FC236}">
                  <a16:creationId xmlns:a16="http://schemas.microsoft.com/office/drawing/2014/main" id="{81DA1611-9DA8-5477-8828-3F3121FE472A}"/>
                </a:ext>
              </a:extLst>
            </p:cNvPr>
            <p:cNvSpPr txBox="1"/>
            <p:nvPr/>
          </p:nvSpPr>
          <p:spPr>
            <a:xfrm>
              <a:off x="661824" y="5944637"/>
              <a:ext cx="1097280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b="1" spc="-8" dirty="0">
                  <a:solidFill>
                    <a:srgbClr val="44546A"/>
                  </a:solidFill>
                  <a:latin typeface="Lucida Console"/>
                  <a:cs typeface="Lucida Console"/>
                </a:rPr>
                <a:t>[CLS]</a:t>
              </a:r>
              <a:endParaRPr sz="2025" dirty="0">
                <a:latin typeface="Lucida Console"/>
                <a:cs typeface="Lucida Console"/>
              </a:endParaRPr>
            </a:p>
          </p:txBody>
        </p:sp>
      </p:grpSp>
      <p:sp>
        <p:nvSpPr>
          <p:cNvPr id="130" name="object 59">
            <a:extLst>
              <a:ext uri="{FF2B5EF4-FFF2-40B4-BE49-F238E27FC236}">
                <a16:creationId xmlns:a16="http://schemas.microsoft.com/office/drawing/2014/main" id="{824699A9-3D43-C812-12F2-DC2433695224}"/>
              </a:ext>
            </a:extLst>
          </p:cNvPr>
          <p:cNvSpPr/>
          <p:nvPr/>
        </p:nvSpPr>
        <p:spPr>
          <a:xfrm>
            <a:off x="836285" y="3028340"/>
            <a:ext cx="6414135" cy="1252061"/>
          </a:xfrm>
          <a:custGeom>
            <a:avLst/>
            <a:gdLst/>
            <a:ahLst/>
            <a:cxnLst/>
            <a:rect l="l" t="t" r="r" b="b"/>
            <a:pathLst>
              <a:path w="8552180" h="1669414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w="8552180" h="1669414">
                <a:moveTo>
                  <a:pt x="190855" y="1453654"/>
                </a:moveTo>
                <a:lnTo>
                  <a:pt x="160375" y="1392694"/>
                </a:lnTo>
                <a:lnTo>
                  <a:pt x="95605" y="1263154"/>
                </a:lnTo>
                <a:lnTo>
                  <a:pt x="355" y="1453654"/>
                </a:lnTo>
                <a:lnTo>
                  <a:pt x="76555" y="1392694"/>
                </a:lnTo>
                <a:lnTo>
                  <a:pt x="76555" y="1668919"/>
                </a:lnTo>
                <a:lnTo>
                  <a:pt x="114655" y="1668919"/>
                </a:lnTo>
                <a:lnTo>
                  <a:pt x="114655" y="1392694"/>
                </a:lnTo>
                <a:lnTo>
                  <a:pt x="190855" y="1453654"/>
                </a:lnTo>
                <a:close/>
              </a:path>
              <a:path w="8552180" h="1669414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w="8552180" h="1669414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w="8552180" h="1669414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w="8552180" h="1669414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7B44154-52F3-2BC9-E6E7-DF8E257C5B61}"/>
              </a:ext>
            </a:extLst>
          </p:cNvPr>
          <p:cNvGrpSpPr/>
          <p:nvPr/>
        </p:nvGrpSpPr>
        <p:grpSpPr>
          <a:xfrm>
            <a:off x="402749" y="874118"/>
            <a:ext cx="8672840" cy="2401401"/>
            <a:chOff x="536999" y="22491"/>
            <a:chExt cx="11563786" cy="3201868"/>
          </a:xfrm>
        </p:grpSpPr>
        <p:sp>
          <p:nvSpPr>
            <p:cNvPr id="131" name="object 2">
              <a:extLst>
                <a:ext uri="{FF2B5EF4-FFF2-40B4-BE49-F238E27FC236}">
                  <a16:creationId xmlns:a16="http://schemas.microsoft.com/office/drawing/2014/main" id="{AB6734D3-E6BB-1330-5171-6ED4BBFF667B}"/>
                </a:ext>
              </a:extLst>
            </p:cNvPr>
            <p:cNvSpPr/>
            <p:nvPr/>
          </p:nvSpPr>
          <p:spPr>
            <a:xfrm>
              <a:off x="2761178" y="1878672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198" y="405766"/>
                  </a:lnTo>
                  <a:lnTo>
                    <a:pt x="114298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19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2" name="object 3">
              <a:extLst>
                <a:ext uri="{FF2B5EF4-FFF2-40B4-BE49-F238E27FC236}">
                  <a16:creationId xmlns:a16="http://schemas.microsoft.com/office/drawing/2014/main" id="{0C437D6F-0641-5BA4-CB7E-098280500D0E}"/>
                </a:ext>
              </a:extLst>
            </p:cNvPr>
            <p:cNvSpPr/>
            <p:nvPr/>
          </p:nvSpPr>
          <p:spPr>
            <a:xfrm>
              <a:off x="1115055" y="1878672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199" y="405766"/>
                  </a:lnTo>
                  <a:lnTo>
                    <a:pt x="114299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19" y="129539"/>
                  </a:moveTo>
                  <a:lnTo>
                    <a:pt x="114300" y="129539"/>
                  </a:lnTo>
                  <a:lnTo>
                    <a:pt x="190499" y="190500"/>
                  </a:lnTo>
                  <a:lnTo>
                    <a:pt x="160019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3" name="object 4">
              <a:extLst>
                <a:ext uri="{FF2B5EF4-FFF2-40B4-BE49-F238E27FC236}">
                  <a16:creationId xmlns:a16="http://schemas.microsoft.com/office/drawing/2014/main" id="{2639B213-E3B7-05F2-DE28-99A4CF4F3BB5}"/>
                </a:ext>
              </a:extLst>
            </p:cNvPr>
            <p:cNvSpPr/>
            <p:nvPr/>
          </p:nvSpPr>
          <p:spPr>
            <a:xfrm>
              <a:off x="4412358" y="1869831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198" y="405766"/>
                  </a:lnTo>
                  <a:lnTo>
                    <a:pt x="114298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4" name="object 5">
              <a:extLst>
                <a:ext uri="{FF2B5EF4-FFF2-40B4-BE49-F238E27FC236}">
                  <a16:creationId xmlns:a16="http://schemas.microsoft.com/office/drawing/2014/main" id="{1C3294F2-BDEC-8FB3-EE92-1ECB7115114B}"/>
                </a:ext>
              </a:extLst>
            </p:cNvPr>
            <p:cNvSpPr/>
            <p:nvPr/>
          </p:nvSpPr>
          <p:spPr>
            <a:xfrm>
              <a:off x="6060296" y="1878672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19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5" name="object 6">
              <a:extLst>
                <a:ext uri="{FF2B5EF4-FFF2-40B4-BE49-F238E27FC236}">
                  <a16:creationId xmlns:a16="http://schemas.microsoft.com/office/drawing/2014/main" id="{2D927236-FC26-D68F-C8C7-C31C70F18FAC}"/>
                </a:ext>
              </a:extLst>
            </p:cNvPr>
            <p:cNvSpPr/>
            <p:nvPr/>
          </p:nvSpPr>
          <p:spPr>
            <a:xfrm>
              <a:off x="1122299" y="1238529"/>
              <a:ext cx="8552180" cy="1046480"/>
            </a:xfrm>
            <a:custGeom>
              <a:avLst/>
              <a:gdLst/>
              <a:ahLst/>
              <a:cxnLst/>
              <a:rect l="l" t="t" r="r" b="b"/>
              <a:pathLst>
                <a:path w="8552180" h="10464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0464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0464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0464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046480">
                  <a:moveTo>
                    <a:pt x="8544687" y="830643"/>
                  </a:moveTo>
                  <a:lnTo>
                    <a:pt x="8514207" y="769683"/>
                  </a:lnTo>
                  <a:lnTo>
                    <a:pt x="8449437" y="640143"/>
                  </a:lnTo>
                  <a:lnTo>
                    <a:pt x="8354187" y="830643"/>
                  </a:lnTo>
                  <a:lnTo>
                    <a:pt x="8430387" y="769683"/>
                  </a:lnTo>
                  <a:lnTo>
                    <a:pt x="8430387" y="1045921"/>
                  </a:lnTo>
                  <a:lnTo>
                    <a:pt x="8468487" y="1045921"/>
                  </a:lnTo>
                  <a:lnTo>
                    <a:pt x="8468487" y="769683"/>
                  </a:lnTo>
                  <a:lnTo>
                    <a:pt x="8544687" y="830643"/>
                  </a:lnTo>
                  <a:close/>
                </a:path>
                <a:path w="8552180" h="10464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6" name="object 7">
              <a:extLst>
                <a:ext uri="{FF2B5EF4-FFF2-40B4-BE49-F238E27FC236}">
                  <a16:creationId xmlns:a16="http://schemas.microsoft.com/office/drawing/2014/main" id="{46875665-D701-642E-168B-CD53B10473B3}"/>
                </a:ext>
              </a:extLst>
            </p:cNvPr>
            <p:cNvSpPr txBox="1"/>
            <p:nvPr/>
          </p:nvSpPr>
          <p:spPr>
            <a:xfrm>
              <a:off x="7722393" y="1065214"/>
              <a:ext cx="467995" cy="1261029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4764">
                <a:spcBef>
                  <a:spcPts val="75"/>
                </a:spcBef>
              </a:pPr>
              <a:r>
                <a:rPr sz="3000" dirty="0">
                  <a:solidFill>
                    <a:srgbClr val="595959"/>
                  </a:solidFill>
                  <a:latin typeface="Cambria Math"/>
                  <a:cs typeface="Cambria Math"/>
                </a:rPr>
                <a:t>⋯</a:t>
              </a:r>
              <a:endParaRPr sz="3000">
                <a:latin typeface="Cambria Math"/>
                <a:cs typeface="Cambria Math"/>
              </a:endParaRPr>
            </a:p>
            <a:p>
              <a:pPr marL="9525">
                <a:spcBef>
                  <a:spcPts val="127"/>
                </a:spcBef>
              </a:pPr>
              <a:r>
                <a:rPr sz="3000" dirty="0">
                  <a:solidFill>
                    <a:srgbClr val="595959"/>
                  </a:solidFill>
                  <a:latin typeface="Cambria Math"/>
                  <a:cs typeface="Cambria Math"/>
                </a:rPr>
                <a:t>⋯</a:t>
              </a:r>
              <a:endParaRPr sz="3000">
                <a:latin typeface="Cambria Math"/>
                <a:cs typeface="Cambria Math"/>
              </a:endParaRPr>
            </a:p>
          </p:txBody>
        </p:sp>
        <p:sp>
          <p:nvSpPr>
            <p:cNvPr id="137" name="object 8">
              <a:extLst>
                <a:ext uri="{FF2B5EF4-FFF2-40B4-BE49-F238E27FC236}">
                  <a16:creationId xmlns:a16="http://schemas.microsoft.com/office/drawing/2014/main" id="{A7F5F444-7316-4C03-B492-69EFF0F2AFA2}"/>
                </a:ext>
              </a:extLst>
            </p:cNvPr>
            <p:cNvSpPr/>
            <p:nvPr/>
          </p:nvSpPr>
          <p:spPr>
            <a:xfrm>
              <a:off x="1115047" y="22491"/>
              <a:ext cx="8552180" cy="414655"/>
            </a:xfrm>
            <a:custGeom>
              <a:avLst/>
              <a:gdLst/>
              <a:ahLst/>
              <a:cxnLst/>
              <a:rect l="l" t="t" r="r" b="b"/>
              <a:pathLst>
                <a:path w="8552180" h="414655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414655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414655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414655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414655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8" name="object 60">
              <a:extLst>
                <a:ext uri="{FF2B5EF4-FFF2-40B4-BE49-F238E27FC236}">
                  <a16:creationId xmlns:a16="http://schemas.microsoft.com/office/drawing/2014/main" id="{F0CCECE5-DB7C-6F83-DA27-B061509E0419}"/>
                </a:ext>
              </a:extLst>
            </p:cNvPr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9" name="object 61">
              <a:extLst>
                <a:ext uri="{FF2B5EF4-FFF2-40B4-BE49-F238E27FC236}">
                  <a16:creationId xmlns:a16="http://schemas.microsoft.com/office/drawing/2014/main" id="{20AB6370-A3BC-A64B-316A-0A8B001E3869}"/>
                </a:ext>
              </a:extLst>
            </p:cNvPr>
            <p:cNvSpPr/>
            <p:nvPr/>
          </p:nvSpPr>
          <p:spPr>
            <a:xfrm>
              <a:off x="537000" y="1685480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7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7"/>
                  </a:lnTo>
                  <a:lnTo>
                    <a:pt x="58565" y="567798"/>
                  </a:lnTo>
                  <a:lnTo>
                    <a:pt x="95890" y="575334"/>
                  </a:lnTo>
                  <a:lnTo>
                    <a:pt x="9648798" y="575334"/>
                  </a:lnTo>
                  <a:lnTo>
                    <a:pt x="9686123" y="567798"/>
                  </a:lnTo>
                  <a:lnTo>
                    <a:pt x="9716604" y="547247"/>
                  </a:lnTo>
                  <a:lnTo>
                    <a:pt x="9737154" y="516766"/>
                  </a:lnTo>
                  <a:lnTo>
                    <a:pt x="9744690" y="479441"/>
                  </a:lnTo>
                  <a:lnTo>
                    <a:pt x="9744690" y="95892"/>
                  </a:lnTo>
                  <a:lnTo>
                    <a:pt x="9737154" y="58567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0" name="object 62">
              <a:extLst>
                <a:ext uri="{FF2B5EF4-FFF2-40B4-BE49-F238E27FC236}">
                  <a16:creationId xmlns:a16="http://schemas.microsoft.com/office/drawing/2014/main" id="{7368D9AA-C49B-B5F3-8170-417F987E12DD}"/>
                </a:ext>
              </a:extLst>
            </p:cNvPr>
            <p:cNvSpPr/>
            <p:nvPr/>
          </p:nvSpPr>
          <p:spPr>
            <a:xfrm>
              <a:off x="536999" y="1063641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3" y="547246"/>
                  </a:lnTo>
                  <a:lnTo>
                    <a:pt x="9737154" y="516766"/>
                  </a:lnTo>
                  <a:lnTo>
                    <a:pt x="9744689" y="479441"/>
                  </a:lnTo>
                  <a:lnTo>
                    <a:pt x="9744689" y="95892"/>
                  </a:lnTo>
                  <a:lnTo>
                    <a:pt x="9737154" y="58566"/>
                  </a:lnTo>
                  <a:lnTo>
                    <a:pt x="9716603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1" name="object 63">
              <a:extLst>
                <a:ext uri="{FF2B5EF4-FFF2-40B4-BE49-F238E27FC236}">
                  <a16:creationId xmlns:a16="http://schemas.microsoft.com/office/drawing/2014/main" id="{F8D0176B-FFF0-9CFB-442C-D344A2735EDC}"/>
                </a:ext>
              </a:extLst>
            </p:cNvPr>
            <p:cNvSpPr/>
            <p:nvPr/>
          </p:nvSpPr>
          <p:spPr>
            <a:xfrm>
              <a:off x="536999" y="448725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3" y="547246"/>
                  </a:lnTo>
                  <a:lnTo>
                    <a:pt x="9737154" y="516766"/>
                  </a:lnTo>
                  <a:lnTo>
                    <a:pt x="9744689" y="479440"/>
                  </a:lnTo>
                  <a:lnTo>
                    <a:pt x="9744689" y="95892"/>
                  </a:lnTo>
                  <a:lnTo>
                    <a:pt x="9737154" y="58566"/>
                  </a:lnTo>
                  <a:lnTo>
                    <a:pt x="9716603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2" name="object 65">
              <a:extLst>
                <a:ext uri="{FF2B5EF4-FFF2-40B4-BE49-F238E27FC236}">
                  <a16:creationId xmlns:a16="http://schemas.microsoft.com/office/drawing/2014/main" id="{3FB42894-5584-8389-016E-287C79085C85}"/>
                </a:ext>
              </a:extLst>
            </p:cNvPr>
            <p:cNvSpPr txBox="1"/>
            <p:nvPr/>
          </p:nvSpPr>
          <p:spPr>
            <a:xfrm>
              <a:off x="3922649" y="290008"/>
              <a:ext cx="2974974" cy="2934351"/>
            </a:xfrm>
            <a:prstGeom prst="rect">
              <a:avLst/>
            </a:prstGeom>
          </p:spPr>
          <p:txBody>
            <a:bodyPr vert="horz" wrap="square" lIns="0" tIns="161449" rIns="0" bIns="0" rtlCol="0">
              <a:spAutoFit/>
            </a:bodyPr>
            <a:lstStyle/>
            <a:p>
              <a:pPr algn="ctr">
                <a:spcBef>
                  <a:spcPts val="1271"/>
                </a:spcBef>
              </a:pPr>
              <a:r>
                <a:rPr sz="2025" spc="-8" dirty="0">
                  <a:solidFill>
                    <a:srgbClr val="4472C4"/>
                  </a:solidFill>
                  <a:latin typeface="Arial Narrow"/>
                  <a:cs typeface="Arial Narrow"/>
                </a:rPr>
                <a:t>Dense</a:t>
              </a:r>
              <a:endParaRPr sz="2025" dirty="0">
                <a:latin typeface="Arial Narrow"/>
                <a:cs typeface="Arial Narrow"/>
              </a:endParaRPr>
            </a:p>
            <a:p>
              <a:pPr marL="9525" marR="3810" algn="ctr">
                <a:lnSpc>
                  <a:spcPts val="3675"/>
                </a:lnSpc>
                <a:spcBef>
                  <a:spcPts val="285"/>
                </a:spcBef>
              </a:pPr>
              <a:r>
                <a:rPr sz="2025" spc="-38" dirty="0">
                  <a:latin typeface="Arial Narrow"/>
                  <a:cs typeface="Arial Narrow"/>
                </a:rPr>
                <a:t>Multi-</a:t>
              </a:r>
              <a:r>
                <a:rPr sz="2025" spc="-75" dirty="0">
                  <a:latin typeface="Arial Narrow"/>
                  <a:cs typeface="Arial Narrow"/>
                </a:rPr>
                <a:t>Head</a:t>
              </a:r>
              <a:r>
                <a:rPr sz="2025" spc="30" dirty="0">
                  <a:latin typeface="Arial Narrow"/>
                  <a:cs typeface="Arial Narrow"/>
                </a:rPr>
                <a:t> </a:t>
              </a:r>
              <a:r>
                <a:rPr sz="2025" spc="-75" dirty="0">
                  <a:latin typeface="Arial Narrow"/>
                  <a:cs typeface="Arial Narrow"/>
                </a:rPr>
                <a:t>Self-</a:t>
              </a:r>
              <a:r>
                <a:rPr sz="2025" spc="-30" dirty="0">
                  <a:latin typeface="Arial Narrow"/>
                  <a:cs typeface="Arial Narrow"/>
                </a:rPr>
                <a:t>Attention </a:t>
              </a:r>
              <a:r>
                <a:rPr sz="2025" spc="-8" dirty="0">
                  <a:solidFill>
                    <a:srgbClr val="4472C4"/>
                  </a:solidFill>
                  <a:latin typeface="Arial Narrow"/>
                  <a:cs typeface="Arial Narrow"/>
                </a:rPr>
                <a:t>Dense</a:t>
              </a:r>
              <a:endParaRPr sz="2025" dirty="0">
                <a:latin typeface="Arial Narrow"/>
                <a:cs typeface="Arial Narrow"/>
              </a:endParaRPr>
            </a:p>
            <a:p>
              <a:pPr algn="ctr">
                <a:spcBef>
                  <a:spcPts val="881"/>
                </a:spcBef>
              </a:pPr>
              <a:r>
                <a:rPr sz="2025" spc="-38" dirty="0">
                  <a:latin typeface="Arial Narrow"/>
                  <a:cs typeface="Arial Narrow"/>
                </a:rPr>
                <a:t>Multi-</a:t>
              </a:r>
              <a:r>
                <a:rPr sz="2025" spc="-75" dirty="0">
                  <a:latin typeface="Arial Narrow"/>
                  <a:cs typeface="Arial Narrow"/>
                </a:rPr>
                <a:t>Head</a:t>
              </a:r>
              <a:r>
                <a:rPr sz="2025" spc="30" dirty="0">
                  <a:latin typeface="Arial Narrow"/>
                  <a:cs typeface="Arial Narrow"/>
                </a:rPr>
                <a:t> </a:t>
              </a:r>
              <a:r>
                <a:rPr sz="2025" spc="-75" dirty="0">
                  <a:latin typeface="Arial Narrow"/>
                  <a:cs typeface="Arial Narrow"/>
                </a:rPr>
                <a:t>Self-</a:t>
              </a:r>
              <a:r>
                <a:rPr sz="2025" spc="-8" dirty="0">
                  <a:latin typeface="Arial Narrow"/>
                  <a:cs typeface="Arial Narrow"/>
                </a:rPr>
                <a:t>Attention</a:t>
              </a:r>
              <a:endParaRPr sz="2025" dirty="0">
                <a:latin typeface="Arial Narrow"/>
                <a:cs typeface="Arial Narrow"/>
              </a:endParaRPr>
            </a:p>
          </p:txBody>
        </p:sp>
        <p:sp>
          <p:nvSpPr>
            <p:cNvPr id="143" name="object 70">
              <a:extLst>
                <a:ext uri="{FF2B5EF4-FFF2-40B4-BE49-F238E27FC236}">
                  <a16:creationId xmlns:a16="http://schemas.microsoft.com/office/drawing/2014/main" id="{153F69A7-A4EF-4F12-E361-224C60106492}"/>
                </a:ext>
              </a:extLst>
            </p:cNvPr>
            <p:cNvSpPr txBox="1"/>
            <p:nvPr/>
          </p:nvSpPr>
          <p:spPr>
            <a:xfrm>
              <a:off x="10825705" y="1064199"/>
              <a:ext cx="1275080" cy="111304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63353" marR="3810" indent="-154305">
                <a:lnSpc>
                  <a:spcPts val="2175"/>
                </a:lnSpc>
                <a:spcBef>
                  <a:spcPts val="75"/>
                </a:spcBef>
              </a:pPr>
              <a:r>
                <a:rPr sz="1725" spc="-38" dirty="0">
                  <a:solidFill>
                    <a:srgbClr val="44546A"/>
                  </a:solidFill>
                  <a:latin typeface="Arial Narrow"/>
                  <a:cs typeface="Arial Narrow"/>
                </a:rPr>
                <a:t>Transformer </a:t>
              </a:r>
              <a:r>
                <a:rPr sz="1725" spc="-8" dirty="0">
                  <a:solidFill>
                    <a:srgbClr val="44546A"/>
                  </a:solidFill>
                  <a:latin typeface="Arial Narrow"/>
                  <a:cs typeface="Arial Narrow"/>
                </a:rPr>
                <a:t>Encoder Network</a:t>
              </a:r>
              <a:endParaRPr sz="1725"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789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object 71">
            <a:extLst>
              <a:ext uri="{FF2B5EF4-FFF2-40B4-BE49-F238E27FC236}">
                <a16:creationId xmlns:a16="http://schemas.microsoft.com/office/drawing/2014/main" id="{150E5BB8-027C-6807-321F-1D78BE72D2B0}"/>
              </a:ext>
            </a:extLst>
          </p:cNvPr>
          <p:cNvGrpSpPr/>
          <p:nvPr/>
        </p:nvGrpSpPr>
        <p:grpSpPr>
          <a:xfrm>
            <a:off x="821169" y="1152704"/>
            <a:ext cx="6430804" cy="3126581"/>
            <a:chOff x="1094891" y="393938"/>
            <a:chExt cx="8574405" cy="4168775"/>
          </a:xfrm>
        </p:grpSpPr>
        <p:sp>
          <p:nvSpPr>
            <p:cNvPr id="109" name="object 72">
              <a:extLst>
                <a:ext uri="{FF2B5EF4-FFF2-40B4-BE49-F238E27FC236}">
                  <a16:creationId xmlns:a16="http://schemas.microsoft.com/office/drawing/2014/main" id="{9CF655D0-2B0A-2D19-D3E3-177D0F964848}"/>
                </a:ext>
              </a:extLst>
            </p:cNvPr>
            <p:cNvSpPr/>
            <p:nvPr/>
          </p:nvSpPr>
          <p:spPr>
            <a:xfrm>
              <a:off x="9478191" y="41563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0" name="object 73">
              <a:extLst>
                <a:ext uri="{FF2B5EF4-FFF2-40B4-BE49-F238E27FC236}">
                  <a16:creationId xmlns:a16="http://schemas.microsoft.com/office/drawing/2014/main" id="{30FF22AA-9F13-4246-6ACF-4E8F3D763B41}"/>
                </a:ext>
              </a:extLst>
            </p:cNvPr>
            <p:cNvSpPr/>
            <p:nvPr/>
          </p:nvSpPr>
          <p:spPr>
            <a:xfrm>
              <a:off x="110757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1" name="object 74">
              <a:extLst>
                <a:ext uri="{FF2B5EF4-FFF2-40B4-BE49-F238E27FC236}">
                  <a16:creationId xmlns:a16="http://schemas.microsoft.com/office/drawing/2014/main" id="{8B9B658B-DB40-217A-4C8E-50223F6D668B}"/>
                </a:ext>
              </a:extLst>
            </p:cNvPr>
            <p:cNvSpPr/>
            <p:nvPr/>
          </p:nvSpPr>
          <p:spPr>
            <a:xfrm>
              <a:off x="110122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2" name="object 75">
              <a:extLst>
                <a:ext uri="{FF2B5EF4-FFF2-40B4-BE49-F238E27FC236}">
                  <a16:creationId xmlns:a16="http://schemas.microsoft.com/office/drawing/2014/main" id="{42ABD084-FAFC-FE94-3537-BB9556180008}"/>
                </a:ext>
              </a:extLst>
            </p:cNvPr>
            <p:cNvSpPr/>
            <p:nvPr/>
          </p:nvSpPr>
          <p:spPr>
            <a:xfrm>
              <a:off x="1101241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>
                  <a:moveTo>
                    <a:pt x="6350" y="0"/>
                  </a:moveTo>
                  <a:lnTo>
                    <a:pt x="6350" y="851816"/>
                  </a:lnTo>
                </a:path>
                <a:path w="220980" h="852169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>
                  <a:moveTo>
                    <a:pt x="0" y="6350"/>
                  </a:moveTo>
                  <a:lnTo>
                    <a:pt x="220980" y="6350"/>
                  </a:lnTo>
                </a:path>
                <a:path w="220980" h="85216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3" name="object 76">
              <a:extLst>
                <a:ext uri="{FF2B5EF4-FFF2-40B4-BE49-F238E27FC236}">
                  <a16:creationId xmlns:a16="http://schemas.microsoft.com/office/drawing/2014/main" id="{1C415480-7981-7479-D181-406EDBB66456}"/>
                </a:ext>
              </a:extLst>
            </p:cNvPr>
            <p:cNvSpPr/>
            <p:nvPr/>
          </p:nvSpPr>
          <p:spPr>
            <a:xfrm>
              <a:off x="3019424" y="393938"/>
              <a:ext cx="1382395" cy="1007744"/>
            </a:xfrm>
            <a:custGeom>
              <a:avLst/>
              <a:gdLst/>
              <a:ahLst/>
              <a:cxnLst/>
              <a:rect l="l" t="t" r="r" b="b"/>
              <a:pathLst>
                <a:path w="1382395" h="1007744">
                  <a:moveTo>
                    <a:pt x="1214419" y="0"/>
                  </a:moveTo>
                  <a:lnTo>
                    <a:pt x="167909" y="0"/>
                  </a:lnTo>
                  <a:lnTo>
                    <a:pt x="123272" y="5997"/>
                  </a:lnTo>
                  <a:lnTo>
                    <a:pt x="83162" y="22924"/>
                  </a:lnTo>
                  <a:lnTo>
                    <a:pt x="49179" y="49179"/>
                  </a:lnTo>
                  <a:lnTo>
                    <a:pt x="22924" y="83162"/>
                  </a:lnTo>
                  <a:lnTo>
                    <a:pt x="5997" y="123273"/>
                  </a:lnTo>
                  <a:lnTo>
                    <a:pt x="0" y="167910"/>
                  </a:lnTo>
                  <a:lnTo>
                    <a:pt x="0" y="839533"/>
                  </a:lnTo>
                  <a:lnTo>
                    <a:pt x="5997" y="884170"/>
                  </a:lnTo>
                  <a:lnTo>
                    <a:pt x="22924" y="924280"/>
                  </a:lnTo>
                  <a:lnTo>
                    <a:pt x="49179" y="958263"/>
                  </a:lnTo>
                  <a:lnTo>
                    <a:pt x="83162" y="984518"/>
                  </a:lnTo>
                  <a:lnTo>
                    <a:pt x="123272" y="1001444"/>
                  </a:lnTo>
                  <a:lnTo>
                    <a:pt x="167909" y="1007442"/>
                  </a:lnTo>
                  <a:lnTo>
                    <a:pt x="1214419" y="1007442"/>
                  </a:lnTo>
                  <a:lnTo>
                    <a:pt x="1259056" y="1001444"/>
                  </a:lnTo>
                  <a:lnTo>
                    <a:pt x="1299167" y="984518"/>
                  </a:lnTo>
                  <a:lnTo>
                    <a:pt x="1333150" y="958263"/>
                  </a:lnTo>
                  <a:lnTo>
                    <a:pt x="1359405" y="924280"/>
                  </a:lnTo>
                  <a:lnTo>
                    <a:pt x="1376332" y="884170"/>
                  </a:lnTo>
                  <a:lnTo>
                    <a:pt x="1382330" y="839533"/>
                  </a:lnTo>
                  <a:lnTo>
                    <a:pt x="1382330" y="167910"/>
                  </a:lnTo>
                  <a:lnTo>
                    <a:pt x="1376332" y="123273"/>
                  </a:lnTo>
                  <a:lnTo>
                    <a:pt x="1359405" y="83162"/>
                  </a:lnTo>
                  <a:lnTo>
                    <a:pt x="1333150" y="49179"/>
                  </a:lnTo>
                  <a:lnTo>
                    <a:pt x="1299167" y="22924"/>
                  </a:lnTo>
                  <a:lnTo>
                    <a:pt x="1259056" y="5997"/>
                  </a:lnTo>
                  <a:lnTo>
                    <a:pt x="121441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7E82480C-EC3F-57E1-EA98-A4C36B09DE8D}"/>
              </a:ext>
            </a:extLst>
          </p:cNvPr>
          <p:cNvSpPr/>
          <p:nvPr/>
        </p:nvSpPr>
        <p:spPr>
          <a:xfrm>
            <a:off x="1492623" y="4114801"/>
            <a:ext cx="6309836" cy="756761"/>
          </a:xfrm>
          <a:custGeom>
            <a:avLst/>
            <a:gdLst/>
            <a:ahLst/>
            <a:cxnLst/>
            <a:rect l="l" t="t" r="r" b="b"/>
            <a:pathLst>
              <a:path w="8413115" h="1009014">
                <a:moveTo>
                  <a:pt x="8244453" y="0"/>
                </a:moveTo>
                <a:lnTo>
                  <a:pt x="168094" y="0"/>
                </a:lnTo>
                <a:lnTo>
                  <a:pt x="123408" y="6004"/>
                </a:lnTo>
                <a:lnTo>
                  <a:pt x="83254" y="22949"/>
                </a:lnTo>
                <a:lnTo>
                  <a:pt x="49233" y="49234"/>
                </a:lnTo>
                <a:lnTo>
                  <a:pt x="22949" y="83254"/>
                </a:lnTo>
                <a:lnTo>
                  <a:pt x="6004" y="123409"/>
                </a:lnTo>
                <a:lnTo>
                  <a:pt x="0" y="168095"/>
                </a:lnTo>
                <a:lnTo>
                  <a:pt x="0" y="840432"/>
                </a:lnTo>
                <a:lnTo>
                  <a:pt x="6004" y="885119"/>
                </a:lnTo>
                <a:lnTo>
                  <a:pt x="22949" y="925273"/>
                </a:lnTo>
                <a:lnTo>
                  <a:pt x="49233" y="959294"/>
                </a:lnTo>
                <a:lnTo>
                  <a:pt x="83254" y="985578"/>
                </a:lnTo>
                <a:lnTo>
                  <a:pt x="123408" y="1002524"/>
                </a:lnTo>
                <a:lnTo>
                  <a:pt x="168094" y="1008528"/>
                </a:lnTo>
                <a:lnTo>
                  <a:pt x="8244453" y="1008528"/>
                </a:lnTo>
                <a:lnTo>
                  <a:pt x="8289140" y="1002524"/>
                </a:lnTo>
                <a:lnTo>
                  <a:pt x="8329294" y="985578"/>
                </a:lnTo>
                <a:lnTo>
                  <a:pt x="8363314" y="959294"/>
                </a:lnTo>
                <a:lnTo>
                  <a:pt x="8389598" y="925273"/>
                </a:lnTo>
                <a:lnTo>
                  <a:pt x="8406544" y="885119"/>
                </a:lnTo>
                <a:lnTo>
                  <a:pt x="8412548" y="840432"/>
                </a:lnTo>
                <a:lnTo>
                  <a:pt x="8412548" y="168095"/>
                </a:lnTo>
                <a:lnTo>
                  <a:pt x="8406544" y="123409"/>
                </a:lnTo>
                <a:lnTo>
                  <a:pt x="8389598" y="83254"/>
                </a:lnTo>
                <a:lnTo>
                  <a:pt x="8363314" y="49234"/>
                </a:lnTo>
                <a:lnTo>
                  <a:pt x="8329294" y="22949"/>
                </a:lnTo>
                <a:lnTo>
                  <a:pt x="8289140" y="6004"/>
                </a:lnTo>
                <a:lnTo>
                  <a:pt x="8244453" y="0"/>
                </a:lnTo>
                <a:close/>
              </a:path>
            </a:pathLst>
          </a:custGeom>
          <a:solidFill>
            <a:srgbClr val="FFF2CC">
              <a:alpha val="5215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6710C68E-2C30-480F-A5AB-D88EFBF00483}"/>
              </a:ext>
            </a:extLst>
          </p:cNvPr>
          <p:cNvSpPr txBox="1"/>
          <p:nvPr/>
        </p:nvSpPr>
        <p:spPr>
          <a:xfrm>
            <a:off x="2253320" y="5302089"/>
            <a:ext cx="31051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1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9BFACEE3-612A-38B0-91EC-CB45FF007651}"/>
              </a:ext>
            </a:extLst>
          </p:cNvPr>
          <p:cNvSpPr txBox="1"/>
          <p:nvPr/>
        </p:nvSpPr>
        <p:spPr>
          <a:xfrm>
            <a:off x="3480460" y="5302089"/>
            <a:ext cx="31670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2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5C002E1D-28A5-BB0D-6817-D938A24CB860}"/>
              </a:ext>
            </a:extLst>
          </p:cNvPr>
          <p:cNvSpPr txBox="1"/>
          <p:nvPr/>
        </p:nvSpPr>
        <p:spPr>
          <a:xfrm>
            <a:off x="4712355" y="5302089"/>
            <a:ext cx="31670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3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ACFAA07E-D2FA-6E25-12E1-21EA499AFB07}"/>
              </a:ext>
            </a:extLst>
          </p:cNvPr>
          <p:cNvSpPr txBox="1"/>
          <p:nvPr/>
        </p:nvSpPr>
        <p:spPr>
          <a:xfrm>
            <a:off x="7291693" y="5302089"/>
            <a:ext cx="33004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-19" dirty="0">
                <a:solidFill>
                  <a:srgbClr val="385723"/>
                </a:solidFill>
                <a:latin typeface="Cambria Math"/>
                <a:cs typeface="Cambria Math"/>
              </a:rPr>
              <a:t>𝐱</a:t>
            </a:r>
            <a:r>
              <a:rPr lang="en-US" sz="2250" spc="-28" baseline="-15277" dirty="0">
                <a:solidFill>
                  <a:srgbClr val="385723"/>
                </a:solidFill>
                <a:latin typeface="Cambria Math"/>
                <a:cs typeface="Cambria Math"/>
              </a:rPr>
              <a:t>n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grpSp>
        <p:nvGrpSpPr>
          <p:cNvPr id="7" name="object 23">
            <a:extLst>
              <a:ext uri="{FF2B5EF4-FFF2-40B4-BE49-F238E27FC236}">
                <a16:creationId xmlns:a16="http://schemas.microsoft.com/office/drawing/2014/main" id="{371532AF-851D-B9FF-0A26-233FEC818851}"/>
              </a:ext>
            </a:extLst>
          </p:cNvPr>
          <p:cNvGrpSpPr/>
          <p:nvPr/>
        </p:nvGrpSpPr>
        <p:grpSpPr>
          <a:xfrm>
            <a:off x="2057123" y="3329765"/>
            <a:ext cx="175259" cy="648652"/>
            <a:chOff x="2742830" y="3296686"/>
            <a:chExt cx="233679" cy="864869"/>
          </a:xfrm>
        </p:grpSpPr>
        <p:sp>
          <p:nvSpPr>
            <p:cNvPr id="8" name="object 24">
              <a:extLst>
                <a:ext uri="{FF2B5EF4-FFF2-40B4-BE49-F238E27FC236}">
                  <a16:creationId xmlns:a16="http://schemas.microsoft.com/office/drawing/2014/main" id="{E5476B67-0BF0-F305-2772-8431EB5D88CE}"/>
                </a:ext>
              </a:extLst>
            </p:cNvPr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25">
              <a:extLst>
                <a:ext uri="{FF2B5EF4-FFF2-40B4-BE49-F238E27FC236}">
                  <a16:creationId xmlns:a16="http://schemas.microsoft.com/office/drawing/2014/main" id="{83F8F7F2-83B0-4A3E-B612-D857528A8018}"/>
                </a:ext>
              </a:extLst>
            </p:cNvPr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26">
              <a:extLst>
                <a:ext uri="{FF2B5EF4-FFF2-40B4-BE49-F238E27FC236}">
                  <a16:creationId xmlns:a16="http://schemas.microsoft.com/office/drawing/2014/main" id="{51FE6C9F-903E-D9B7-27FD-AAD796249B22}"/>
                </a:ext>
              </a:extLst>
            </p:cNvPr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1" name="object 27">
            <a:extLst>
              <a:ext uri="{FF2B5EF4-FFF2-40B4-BE49-F238E27FC236}">
                <a16:creationId xmlns:a16="http://schemas.microsoft.com/office/drawing/2014/main" id="{A8A60574-E292-496A-D857-8CE0CD2634FC}"/>
              </a:ext>
            </a:extLst>
          </p:cNvPr>
          <p:cNvGrpSpPr/>
          <p:nvPr/>
        </p:nvGrpSpPr>
        <p:grpSpPr>
          <a:xfrm>
            <a:off x="3293077" y="3329765"/>
            <a:ext cx="175259" cy="648652"/>
            <a:chOff x="4390768" y="3296686"/>
            <a:chExt cx="233679" cy="864869"/>
          </a:xfrm>
        </p:grpSpPr>
        <p:sp>
          <p:nvSpPr>
            <p:cNvPr id="12" name="object 28">
              <a:extLst>
                <a:ext uri="{FF2B5EF4-FFF2-40B4-BE49-F238E27FC236}">
                  <a16:creationId xmlns:a16="http://schemas.microsoft.com/office/drawing/2014/main" id="{EDADAD51-3F3D-D30C-7F79-6AF0E769ECD5}"/>
                </a:ext>
              </a:extLst>
            </p:cNvPr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  <p:sp>
          <p:nvSpPr>
            <p:cNvPr id="13" name="object 29">
              <a:extLst>
                <a:ext uri="{FF2B5EF4-FFF2-40B4-BE49-F238E27FC236}">
                  <a16:creationId xmlns:a16="http://schemas.microsoft.com/office/drawing/2014/main" id="{F015068D-0585-4920-1883-BE8CF0FA058C}"/>
                </a:ext>
              </a:extLst>
            </p:cNvPr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30">
              <a:extLst>
                <a:ext uri="{FF2B5EF4-FFF2-40B4-BE49-F238E27FC236}">
                  <a16:creationId xmlns:a16="http://schemas.microsoft.com/office/drawing/2014/main" id="{D6012F4D-A6E3-9D2B-F80F-71322407E4BD}"/>
                </a:ext>
              </a:extLst>
            </p:cNvPr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5" name="object 31">
            <a:extLst>
              <a:ext uri="{FF2B5EF4-FFF2-40B4-BE49-F238E27FC236}">
                <a16:creationId xmlns:a16="http://schemas.microsoft.com/office/drawing/2014/main" id="{1F4F24C1-C260-51AB-9A25-D6371173B446}"/>
              </a:ext>
            </a:extLst>
          </p:cNvPr>
          <p:cNvGrpSpPr/>
          <p:nvPr/>
        </p:nvGrpSpPr>
        <p:grpSpPr>
          <a:xfrm>
            <a:off x="4529029" y="3329765"/>
            <a:ext cx="175259" cy="648652"/>
            <a:chOff x="6038705" y="3296686"/>
            <a:chExt cx="233679" cy="864869"/>
          </a:xfrm>
        </p:grpSpPr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3B17EAD4-5782-F6CE-2415-9B99F88446BE}"/>
                </a:ext>
              </a:extLst>
            </p:cNvPr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33">
              <a:extLst>
                <a:ext uri="{FF2B5EF4-FFF2-40B4-BE49-F238E27FC236}">
                  <a16:creationId xmlns:a16="http://schemas.microsoft.com/office/drawing/2014/main" id="{2096C55D-197C-B798-1199-88422C6FC20E}"/>
                </a:ext>
              </a:extLst>
            </p:cNvPr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34">
              <a:extLst>
                <a:ext uri="{FF2B5EF4-FFF2-40B4-BE49-F238E27FC236}">
                  <a16:creationId xmlns:a16="http://schemas.microsoft.com/office/drawing/2014/main" id="{F238A1C6-AF7F-281D-D761-5BA30B4A83D0}"/>
                </a:ext>
              </a:extLst>
            </p:cNvPr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9" name="object 35">
            <a:extLst>
              <a:ext uri="{FF2B5EF4-FFF2-40B4-BE49-F238E27FC236}">
                <a16:creationId xmlns:a16="http://schemas.microsoft.com/office/drawing/2014/main" id="{4535E23E-3C77-B46B-23C5-D38D2EF5FFE0}"/>
              </a:ext>
            </a:extLst>
          </p:cNvPr>
          <p:cNvGrpSpPr/>
          <p:nvPr/>
        </p:nvGrpSpPr>
        <p:grpSpPr>
          <a:xfrm>
            <a:off x="6735252" y="3329764"/>
            <a:ext cx="894874" cy="1684973"/>
            <a:chOff x="8980336" y="3296686"/>
            <a:chExt cx="1193165" cy="2246630"/>
          </a:xfrm>
        </p:grpSpPr>
        <p:sp>
          <p:nvSpPr>
            <p:cNvPr id="20" name="object 36">
              <a:extLst>
                <a:ext uri="{FF2B5EF4-FFF2-40B4-BE49-F238E27FC236}">
                  <a16:creationId xmlns:a16="http://schemas.microsoft.com/office/drawing/2014/main" id="{3873595E-816B-5141-7AE9-3DF4006F8DA8}"/>
                </a:ext>
              </a:extLst>
            </p:cNvPr>
            <p:cNvSpPr/>
            <p:nvPr/>
          </p:nvSpPr>
          <p:spPr>
            <a:xfrm>
              <a:off x="9481433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37">
              <a:extLst>
                <a:ext uri="{FF2B5EF4-FFF2-40B4-BE49-F238E27FC236}">
                  <a16:creationId xmlns:a16="http://schemas.microsoft.com/office/drawing/2014/main" id="{1EDA7FE7-1EC3-B8E6-BA94-9334F9453EF5}"/>
                </a:ext>
              </a:extLst>
            </p:cNvPr>
            <p:cNvSpPr/>
            <p:nvPr/>
          </p:nvSpPr>
          <p:spPr>
            <a:xfrm>
              <a:off x="8980336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38">
              <a:extLst>
                <a:ext uri="{FF2B5EF4-FFF2-40B4-BE49-F238E27FC236}">
                  <a16:creationId xmlns:a16="http://schemas.microsoft.com/office/drawing/2014/main" id="{09A9507B-1049-B83C-32ED-D98FE265808C}"/>
                </a:ext>
              </a:extLst>
            </p:cNvPr>
            <p:cNvSpPr/>
            <p:nvPr/>
          </p:nvSpPr>
          <p:spPr>
            <a:xfrm>
              <a:off x="9470796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39">
              <a:extLst>
                <a:ext uri="{FF2B5EF4-FFF2-40B4-BE49-F238E27FC236}">
                  <a16:creationId xmlns:a16="http://schemas.microsoft.com/office/drawing/2014/main" id="{446E638F-7AE6-0AA3-9962-A61C7CA88D6F}"/>
                </a:ext>
              </a:extLst>
            </p:cNvPr>
            <p:cNvSpPr/>
            <p:nvPr/>
          </p:nvSpPr>
          <p:spPr>
            <a:xfrm>
              <a:off x="9464446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40">
              <a:extLst>
                <a:ext uri="{FF2B5EF4-FFF2-40B4-BE49-F238E27FC236}">
                  <a16:creationId xmlns:a16="http://schemas.microsoft.com/office/drawing/2014/main" id="{7EEBEE84-23A5-F228-5BB1-49BF683CD4AF}"/>
                </a:ext>
              </a:extLst>
            </p:cNvPr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5" name="object 41">
            <a:extLst>
              <a:ext uri="{FF2B5EF4-FFF2-40B4-BE49-F238E27FC236}">
                <a16:creationId xmlns:a16="http://schemas.microsoft.com/office/drawing/2014/main" id="{C71BAFE0-FF68-DB19-EAEC-9564A37EC5B9}"/>
              </a:ext>
            </a:extLst>
          </p:cNvPr>
          <p:cNvSpPr txBox="1"/>
          <p:nvPr/>
        </p:nvSpPr>
        <p:spPr>
          <a:xfrm>
            <a:off x="2250986" y="3424857"/>
            <a:ext cx="29384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26" name="object 42">
            <a:extLst>
              <a:ext uri="{FF2B5EF4-FFF2-40B4-BE49-F238E27FC236}">
                <a16:creationId xmlns:a16="http://schemas.microsoft.com/office/drawing/2014/main" id="{C09398C8-43AA-6A72-B9C9-41C6E396A606}"/>
              </a:ext>
            </a:extLst>
          </p:cNvPr>
          <p:cNvSpPr txBox="1"/>
          <p:nvPr/>
        </p:nvSpPr>
        <p:spPr>
          <a:xfrm>
            <a:off x="3488890" y="3424857"/>
            <a:ext cx="29956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27" name="object 43">
            <a:extLst>
              <a:ext uri="{FF2B5EF4-FFF2-40B4-BE49-F238E27FC236}">
                <a16:creationId xmlns:a16="http://schemas.microsoft.com/office/drawing/2014/main" id="{19DD4187-2FC2-8A32-4F9B-9886B0B06244}"/>
              </a:ext>
            </a:extLst>
          </p:cNvPr>
          <p:cNvSpPr txBox="1"/>
          <p:nvPr/>
        </p:nvSpPr>
        <p:spPr>
          <a:xfrm>
            <a:off x="4720784" y="3424857"/>
            <a:ext cx="29956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3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sp>
        <p:nvSpPr>
          <p:cNvPr id="28" name="object 44">
            <a:extLst>
              <a:ext uri="{FF2B5EF4-FFF2-40B4-BE49-F238E27FC236}">
                <a16:creationId xmlns:a16="http://schemas.microsoft.com/office/drawing/2014/main" id="{9C4367F6-00D0-FFF6-DC7F-C3F73CDEFF9C}"/>
              </a:ext>
            </a:extLst>
          </p:cNvPr>
          <p:cNvSpPr txBox="1"/>
          <p:nvPr/>
        </p:nvSpPr>
        <p:spPr>
          <a:xfrm>
            <a:off x="7300074" y="3424857"/>
            <a:ext cx="31337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2100" spc="53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lang="en-US" sz="2250" spc="78" baseline="-15277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endParaRPr lang="en-US" sz="2250" baseline="-15277" dirty="0">
              <a:latin typeface="Cambria Math"/>
              <a:cs typeface="Cambria Math"/>
            </a:endParaRPr>
          </a:p>
        </p:txBody>
      </p:sp>
      <p:grpSp>
        <p:nvGrpSpPr>
          <p:cNvPr id="29" name="object 45">
            <a:extLst>
              <a:ext uri="{FF2B5EF4-FFF2-40B4-BE49-F238E27FC236}">
                <a16:creationId xmlns:a16="http://schemas.microsoft.com/office/drawing/2014/main" id="{BA47327D-D92B-D59A-E973-9515B89336B8}"/>
              </a:ext>
            </a:extLst>
          </p:cNvPr>
          <p:cNvGrpSpPr/>
          <p:nvPr/>
        </p:nvGrpSpPr>
        <p:grpSpPr>
          <a:xfrm>
            <a:off x="1697491" y="4280025"/>
            <a:ext cx="894874" cy="736283"/>
            <a:chOff x="2263321" y="4563700"/>
            <a:chExt cx="1193165" cy="981710"/>
          </a:xfrm>
        </p:grpSpPr>
        <p:sp>
          <p:nvSpPr>
            <p:cNvPr id="30" name="object 46">
              <a:extLst>
                <a:ext uri="{FF2B5EF4-FFF2-40B4-BE49-F238E27FC236}">
                  <a16:creationId xmlns:a16="http://schemas.microsoft.com/office/drawing/2014/main" id="{B7577A2A-0F80-D9E3-0D25-CDB9012AEC9D}"/>
                </a:ext>
              </a:extLst>
            </p:cNvPr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47">
              <a:extLst>
                <a:ext uri="{FF2B5EF4-FFF2-40B4-BE49-F238E27FC236}">
                  <a16:creationId xmlns:a16="http://schemas.microsoft.com/office/drawing/2014/main" id="{4A48A958-7508-3491-7381-55A4DEE3EE6D}"/>
                </a:ext>
              </a:extLst>
            </p:cNvPr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2" name="object 48">
            <a:extLst>
              <a:ext uri="{FF2B5EF4-FFF2-40B4-BE49-F238E27FC236}">
                <a16:creationId xmlns:a16="http://schemas.microsoft.com/office/drawing/2014/main" id="{8C1F1800-92A8-1B23-5E3D-E17A20D3843E}"/>
              </a:ext>
            </a:extLst>
          </p:cNvPr>
          <p:cNvSpPr txBox="1"/>
          <p:nvPr/>
        </p:nvSpPr>
        <p:spPr>
          <a:xfrm>
            <a:off x="1857217" y="4310784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33" name="object 49">
            <a:extLst>
              <a:ext uri="{FF2B5EF4-FFF2-40B4-BE49-F238E27FC236}">
                <a16:creationId xmlns:a16="http://schemas.microsoft.com/office/drawing/2014/main" id="{CA7C88F2-BCB2-C6E3-F416-4CCBABA109AF}"/>
              </a:ext>
            </a:extLst>
          </p:cNvPr>
          <p:cNvSpPr/>
          <p:nvPr/>
        </p:nvSpPr>
        <p:spPr>
          <a:xfrm>
            <a:off x="2070884" y="3975701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4" name="object 50">
            <a:extLst>
              <a:ext uri="{FF2B5EF4-FFF2-40B4-BE49-F238E27FC236}">
                <a16:creationId xmlns:a16="http://schemas.microsoft.com/office/drawing/2014/main" id="{02879FF5-087C-CF4C-4152-B59921F0125C}"/>
              </a:ext>
            </a:extLst>
          </p:cNvPr>
          <p:cNvGrpSpPr/>
          <p:nvPr/>
        </p:nvGrpSpPr>
        <p:grpSpPr>
          <a:xfrm>
            <a:off x="2933610" y="4278853"/>
            <a:ext cx="894874" cy="736283"/>
            <a:chOff x="3911479" y="4562137"/>
            <a:chExt cx="1193165" cy="981710"/>
          </a:xfrm>
        </p:grpSpPr>
        <p:sp>
          <p:nvSpPr>
            <p:cNvPr id="35" name="object 51">
              <a:extLst>
                <a:ext uri="{FF2B5EF4-FFF2-40B4-BE49-F238E27FC236}">
                  <a16:creationId xmlns:a16="http://schemas.microsoft.com/office/drawing/2014/main" id="{E1B60AD2-1538-4E94-C65B-3752C9BC59AA}"/>
                </a:ext>
              </a:extLst>
            </p:cNvPr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52">
              <a:extLst>
                <a:ext uri="{FF2B5EF4-FFF2-40B4-BE49-F238E27FC236}">
                  <a16:creationId xmlns:a16="http://schemas.microsoft.com/office/drawing/2014/main" id="{900ECC05-0EA1-0BEA-053B-E0AC428255C6}"/>
                </a:ext>
              </a:extLst>
            </p:cNvPr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7" name="object 53">
            <a:extLst>
              <a:ext uri="{FF2B5EF4-FFF2-40B4-BE49-F238E27FC236}">
                <a16:creationId xmlns:a16="http://schemas.microsoft.com/office/drawing/2014/main" id="{39999B5F-A10D-6AEB-9428-BF6D586D533A}"/>
              </a:ext>
            </a:extLst>
          </p:cNvPr>
          <p:cNvSpPr txBox="1"/>
          <p:nvPr/>
        </p:nvSpPr>
        <p:spPr>
          <a:xfrm>
            <a:off x="3093336" y="4309612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38" name="object 54">
            <a:extLst>
              <a:ext uri="{FF2B5EF4-FFF2-40B4-BE49-F238E27FC236}">
                <a16:creationId xmlns:a16="http://schemas.microsoft.com/office/drawing/2014/main" id="{2A077573-E4B9-3CEF-0BBD-660798D45311}"/>
              </a:ext>
            </a:extLst>
          </p:cNvPr>
          <p:cNvSpPr/>
          <p:nvPr/>
        </p:nvSpPr>
        <p:spPr>
          <a:xfrm>
            <a:off x="3307001" y="3974528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9" name="object 55">
            <a:extLst>
              <a:ext uri="{FF2B5EF4-FFF2-40B4-BE49-F238E27FC236}">
                <a16:creationId xmlns:a16="http://schemas.microsoft.com/office/drawing/2014/main" id="{B53FF1C6-EB7A-A94F-4AFA-879BB15CAB2F}"/>
              </a:ext>
            </a:extLst>
          </p:cNvPr>
          <p:cNvGrpSpPr/>
          <p:nvPr/>
        </p:nvGrpSpPr>
        <p:grpSpPr>
          <a:xfrm>
            <a:off x="4167933" y="4278853"/>
            <a:ext cx="894874" cy="736283"/>
            <a:chOff x="5557244" y="4562137"/>
            <a:chExt cx="1193165" cy="981710"/>
          </a:xfrm>
        </p:grpSpPr>
        <p:sp>
          <p:nvSpPr>
            <p:cNvPr id="40" name="object 56">
              <a:extLst>
                <a:ext uri="{FF2B5EF4-FFF2-40B4-BE49-F238E27FC236}">
                  <a16:creationId xmlns:a16="http://schemas.microsoft.com/office/drawing/2014/main" id="{B6F3E94E-65CE-B0AE-3F75-893599B61B09}"/>
                </a:ext>
              </a:extLst>
            </p:cNvPr>
            <p:cNvSpPr/>
            <p:nvPr/>
          </p:nvSpPr>
          <p:spPr>
            <a:xfrm>
              <a:off x="6058342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57">
              <a:extLst>
                <a:ext uri="{FF2B5EF4-FFF2-40B4-BE49-F238E27FC236}">
                  <a16:creationId xmlns:a16="http://schemas.microsoft.com/office/drawing/2014/main" id="{2382B7F8-AB47-013A-8F0D-BD3D8B49CD78}"/>
                </a:ext>
              </a:extLst>
            </p:cNvPr>
            <p:cNvSpPr/>
            <p:nvPr/>
          </p:nvSpPr>
          <p:spPr>
            <a:xfrm>
              <a:off x="5557244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2" name="object 58">
            <a:extLst>
              <a:ext uri="{FF2B5EF4-FFF2-40B4-BE49-F238E27FC236}">
                <a16:creationId xmlns:a16="http://schemas.microsoft.com/office/drawing/2014/main" id="{265B96A6-3A2A-13C3-DDA7-C16064B2C4A0}"/>
              </a:ext>
            </a:extLst>
          </p:cNvPr>
          <p:cNvSpPr txBox="1"/>
          <p:nvPr/>
        </p:nvSpPr>
        <p:spPr>
          <a:xfrm>
            <a:off x="4327658" y="4309612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43" name="object 59">
            <a:extLst>
              <a:ext uri="{FF2B5EF4-FFF2-40B4-BE49-F238E27FC236}">
                <a16:creationId xmlns:a16="http://schemas.microsoft.com/office/drawing/2014/main" id="{D708805E-6D88-566B-2F86-83B5925A377F}"/>
              </a:ext>
            </a:extLst>
          </p:cNvPr>
          <p:cNvSpPr/>
          <p:nvPr/>
        </p:nvSpPr>
        <p:spPr>
          <a:xfrm>
            <a:off x="4541324" y="3974528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60">
            <a:extLst>
              <a:ext uri="{FF2B5EF4-FFF2-40B4-BE49-F238E27FC236}">
                <a16:creationId xmlns:a16="http://schemas.microsoft.com/office/drawing/2014/main" id="{F830E8BD-5BB6-791B-49C5-A72D418CFAD3}"/>
              </a:ext>
            </a:extLst>
          </p:cNvPr>
          <p:cNvSpPr txBox="1"/>
          <p:nvPr/>
        </p:nvSpPr>
        <p:spPr>
          <a:xfrm>
            <a:off x="6894977" y="4309612"/>
            <a:ext cx="57578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83" dirty="0">
                <a:solidFill>
                  <a:srgbClr val="4472C4"/>
                </a:solidFill>
                <a:latin typeface="Arial Narrow"/>
                <a:cs typeface="Arial Narrow"/>
              </a:rPr>
              <a:t>Dense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45" name="object 61">
            <a:extLst>
              <a:ext uri="{FF2B5EF4-FFF2-40B4-BE49-F238E27FC236}">
                <a16:creationId xmlns:a16="http://schemas.microsoft.com/office/drawing/2014/main" id="{E9DF5F01-A412-67F1-E913-6C07AB36BD74}"/>
              </a:ext>
            </a:extLst>
          </p:cNvPr>
          <p:cNvSpPr/>
          <p:nvPr/>
        </p:nvSpPr>
        <p:spPr>
          <a:xfrm>
            <a:off x="7108643" y="3974528"/>
            <a:ext cx="142875" cy="304324"/>
          </a:xfrm>
          <a:custGeom>
            <a:avLst/>
            <a:gdLst/>
            <a:ahLst/>
            <a:cxnLst/>
            <a:rect l="l" t="t" r="r" b="b"/>
            <a:pathLst>
              <a:path w="190500" h="405764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62">
            <a:extLst>
              <a:ext uri="{FF2B5EF4-FFF2-40B4-BE49-F238E27FC236}">
                <a16:creationId xmlns:a16="http://schemas.microsoft.com/office/drawing/2014/main" id="{197C5893-AA08-A186-8BA7-72B371BC717E}"/>
              </a:ext>
            </a:extLst>
          </p:cNvPr>
          <p:cNvSpPr txBox="1"/>
          <p:nvPr/>
        </p:nvSpPr>
        <p:spPr>
          <a:xfrm>
            <a:off x="5791797" y="5235407"/>
            <a:ext cx="345757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solidFill>
                  <a:srgbClr val="385723"/>
                </a:solidFill>
                <a:latin typeface="Cambria Math"/>
                <a:cs typeface="Cambria Math"/>
              </a:rPr>
              <a:t>⋯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47" name="object 63">
            <a:extLst>
              <a:ext uri="{FF2B5EF4-FFF2-40B4-BE49-F238E27FC236}">
                <a16:creationId xmlns:a16="http://schemas.microsoft.com/office/drawing/2014/main" id="{2BE85A53-7B75-0A49-32AB-C71A0FB31A19}"/>
              </a:ext>
            </a:extLst>
          </p:cNvPr>
          <p:cNvSpPr txBox="1"/>
          <p:nvPr/>
        </p:nvSpPr>
        <p:spPr>
          <a:xfrm>
            <a:off x="5791795" y="3396783"/>
            <a:ext cx="345757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solidFill>
                  <a:srgbClr val="C00000"/>
                </a:solidFill>
                <a:latin typeface="Cambria Math"/>
                <a:cs typeface="Cambria Math"/>
              </a:rPr>
              <a:t>⋯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48" name="object 64">
            <a:extLst>
              <a:ext uri="{FF2B5EF4-FFF2-40B4-BE49-F238E27FC236}">
                <a16:creationId xmlns:a16="http://schemas.microsoft.com/office/drawing/2014/main" id="{93E614DA-84D7-DD6B-F96E-F4367D9AF891}"/>
              </a:ext>
            </a:extLst>
          </p:cNvPr>
          <p:cNvSpPr txBox="1"/>
          <p:nvPr/>
        </p:nvSpPr>
        <p:spPr>
          <a:xfrm>
            <a:off x="5791795" y="4237427"/>
            <a:ext cx="345757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solidFill>
                  <a:srgbClr val="4472C4"/>
                </a:solidFill>
                <a:latin typeface="Cambria Math"/>
                <a:cs typeface="Cambria Math"/>
              </a:rPr>
              <a:t>⋯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49" name="object 65">
            <a:extLst>
              <a:ext uri="{FF2B5EF4-FFF2-40B4-BE49-F238E27FC236}">
                <a16:creationId xmlns:a16="http://schemas.microsoft.com/office/drawing/2014/main" id="{2B45FE6B-4D5E-0BD0-5F26-67C6EF492D2E}"/>
              </a:ext>
            </a:extLst>
          </p:cNvPr>
          <p:cNvSpPr txBox="1"/>
          <p:nvPr/>
        </p:nvSpPr>
        <p:spPr>
          <a:xfrm>
            <a:off x="7898505" y="4187089"/>
            <a:ext cx="915829" cy="5488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525" marR="3810" indent="199073">
              <a:lnSpc>
                <a:spcPct val="100699"/>
              </a:lnSpc>
              <a:spcBef>
                <a:spcPts val="60"/>
              </a:spcBef>
            </a:pPr>
            <a:r>
              <a:rPr spc="-8" dirty="0">
                <a:solidFill>
                  <a:srgbClr val="7F6000"/>
                </a:solidFill>
                <a:latin typeface="Arial Narrow"/>
                <a:cs typeface="Arial Narrow"/>
              </a:rPr>
              <a:t>Share </a:t>
            </a:r>
            <a:r>
              <a:rPr spc="-64" dirty="0">
                <a:solidFill>
                  <a:srgbClr val="7F6000"/>
                </a:solidFill>
                <a:latin typeface="Arial Narrow"/>
                <a:cs typeface="Arial Narrow"/>
              </a:rPr>
              <a:t>Parameters</a:t>
            </a:r>
            <a:endParaRPr>
              <a:latin typeface="Arial Narrow"/>
              <a:cs typeface="Arial Narrow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D6FDF9-348D-2234-B200-2A141AF02938}"/>
              </a:ext>
            </a:extLst>
          </p:cNvPr>
          <p:cNvGrpSpPr/>
          <p:nvPr/>
        </p:nvGrpSpPr>
        <p:grpSpPr>
          <a:xfrm>
            <a:off x="463168" y="3329765"/>
            <a:ext cx="894874" cy="2309609"/>
            <a:chOff x="617557" y="3296686"/>
            <a:chExt cx="1193165" cy="3079479"/>
          </a:xfrm>
        </p:grpSpPr>
        <p:grpSp>
          <p:nvGrpSpPr>
            <p:cNvPr id="51" name="object 23">
              <a:extLst>
                <a:ext uri="{FF2B5EF4-FFF2-40B4-BE49-F238E27FC236}">
                  <a16:creationId xmlns:a16="http://schemas.microsoft.com/office/drawing/2014/main" id="{C514F080-7C2F-4524-5664-E6D46A2F1824}"/>
                </a:ext>
              </a:extLst>
            </p:cNvPr>
            <p:cNvGrpSpPr/>
            <p:nvPr/>
          </p:nvGrpSpPr>
          <p:grpSpPr>
            <a:xfrm>
              <a:off x="1094891" y="3296686"/>
              <a:ext cx="233679" cy="864869"/>
              <a:chOff x="1094891" y="3296686"/>
              <a:chExt cx="233679" cy="864869"/>
            </a:xfrm>
          </p:grpSpPr>
          <p:sp>
            <p:nvSpPr>
              <p:cNvPr id="59" name="object 24">
                <a:extLst>
                  <a:ext uri="{FF2B5EF4-FFF2-40B4-BE49-F238E27FC236}">
                    <a16:creationId xmlns:a16="http://schemas.microsoft.com/office/drawing/2014/main" id="{6F0153C1-6DAD-F7AA-CCFC-395B8A7B1536}"/>
                  </a:ext>
                </a:extLst>
              </p:cNvPr>
              <p:cNvSpPr/>
              <p:nvPr/>
            </p:nvSpPr>
            <p:spPr>
              <a:xfrm>
                <a:off x="1107579" y="3309391"/>
                <a:ext cx="208279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08280" h="839470">
                    <a:moveTo>
                      <a:pt x="208280" y="0"/>
                    </a:moveTo>
                    <a:lnTo>
                      <a:pt x="0" y="0"/>
                    </a:lnTo>
                    <a:lnTo>
                      <a:pt x="0" y="209778"/>
                    </a:lnTo>
                    <a:lnTo>
                      <a:pt x="0" y="419557"/>
                    </a:lnTo>
                    <a:lnTo>
                      <a:pt x="0" y="629335"/>
                    </a:lnTo>
                    <a:lnTo>
                      <a:pt x="0" y="839114"/>
                    </a:lnTo>
                    <a:lnTo>
                      <a:pt x="208280" y="839114"/>
                    </a:lnTo>
                    <a:lnTo>
                      <a:pt x="208280" y="629335"/>
                    </a:lnTo>
                    <a:lnTo>
                      <a:pt x="208280" y="419557"/>
                    </a:lnTo>
                    <a:lnTo>
                      <a:pt x="208280" y="209778"/>
                    </a:lnTo>
                    <a:lnTo>
                      <a:pt x="20828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" name="object 25">
                <a:extLst>
                  <a:ext uri="{FF2B5EF4-FFF2-40B4-BE49-F238E27FC236}">
                    <a16:creationId xmlns:a16="http://schemas.microsoft.com/office/drawing/2014/main" id="{8C5E054D-CC71-EFD5-7292-0D20CD162F79}"/>
                  </a:ext>
                </a:extLst>
              </p:cNvPr>
              <p:cNvSpPr/>
              <p:nvPr/>
            </p:nvSpPr>
            <p:spPr>
              <a:xfrm>
                <a:off x="1101229" y="3512819"/>
                <a:ext cx="220979" cy="432434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432435">
                    <a:moveTo>
                      <a:pt x="220980" y="419557"/>
                    </a:moveTo>
                    <a:lnTo>
                      <a:pt x="0" y="419557"/>
                    </a:lnTo>
                    <a:lnTo>
                      <a:pt x="0" y="432257"/>
                    </a:lnTo>
                    <a:lnTo>
                      <a:pt x="220980" y="432257"/>
                    </a:lnTo>
                    <a:lnTo>
                      <a:pt x="220980" y="419557"/>
                    </a:lnTo>
                    <a:close/>
                  </a:path>
                  <a:path w="220980" h="432435">
                    <a:moveTo>
                      <a:pt x="220980" y="209778"/>
                    </a:moveTo>
                    <a:lnTo>
                      <a:pt x="0" y="209778"/>
                    </a:lnTo>
                    <a:lnTo>
                      <a:pt x="0" y="222478"/>
                    </a:lnTo>
                    <a:lnTo>
                      <a:pt x="220980" y="222478"/>
                    </a:lnTo>
                    <a:lnTo>
                      <a:pt x="220980" y="209778"/>
                    </a:lnTo>
                    <a:close/>
                  </a:path>
                  <a:path w="220980" h="432435">
                    <a:moveTo>
                      <a:pt x="22098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20980" y="12700"/>
                    </a:lnTo>
                    <a:lnTo>
                      <a:pt x="2209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" name="object 26">
                <a:extLst>
                  <a:ext uri="{FF2B5EF4-FFF2-40B4-BE49-F238E27FC236}">
                    <a16:creationId xmlns:a16="http://schemas.microsoft.com/office/drawing/2014/main" id="{29C0B9E0-9700-DE1A-3B04-E6A7ECB65085}"/>
                  </a:ext>
                </a:extLst>
              </p:cNvPr>
              <p:cNvSpPr/>
              <p:nvPr/>
            </p:nvSpPr>
            <p:spPr>
              <a:xfrm>
                <a:off x="1101241" y="3303036"/>
                <a:ext cx="220979" cy="852169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852170">
                    <a:moveTo>
                      <a:pt x="6350" y="0"/>
                    </a:moveTo>
                    <a:lnTo>
                      <a:pt x="6350" y="851816"/>
                    </a:lnTo>
                  </a:path>
                  <a:path w="220980" h="852170">
                    <a:moveTo>
                      <a:pt x="214630" y="0"/>
                    </a:moveTo>
                    <a:lnTo>
                      <a:pt x="214630" y="851816"/>
                    </a:lnTo>
                  </a:path>
                  <a:path w="220980" h="852170">
                    <a:moveTo>
                      <a:pt x="0" y="6350"/>
                    </a:moveTo>
                    <a:lnTo>
                      <a:pt x="220980" y="6350"/>
                    </a:lnTo>
                  </a:path>
                  <a:path w="220980" h="852170">
                    <a:moveTo>
                      <a:pt x="0" y="845466"/>
                    </a:moveTo>
                    <a:lnTo>
                      <a:pt x="220980" y="845466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52" name="object 40">
              <a:extLst>
                <a:ext uri="{FF2B5EF4-FFF2-40B4-BE49-F238E27FC236}">
                  <a16:creationId xmlns:a16="http://schemas.microsoft.com/office/drawing/2014/main" id="{A0427896-DE32-AB07-7C66-E56D4F877532}"/>
                </a:ext>
              </a:extLst>
            </p:cNvPr>
            <p:cNvSpPr txBox="1"/>
            <p:nvPr/>
          </p:nvSpPr>
          <p:spPr>
            <a:xfrm>
              <a:off x="1337054" y="3423475"/>
              <a:ext cx="399415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575">
                <a:spcBef>
                  <a:spcPts val="75"/>
                </a:spcBef>
              </a:pPr>
              <a:r>
                <a:rPr sz="2100" spc="-38" dirty="0">
                  <a:solidFill>
                    <a:srgbClr val="C00000"/>
                  </a:solidFill>
                  <a:latin typeface="Cambria Math"/>
                  <a:cs typeface="Cambria Math"/>
                </a:rPr>
                <a:t>𝐳</a:t>
              </a:r>
              <a:r>
                <a:rPr lang="en-US" sz="2250" spc="-56" baseline="-15277" dirty="0">
                  <a:solidFill>
                    <a:srgbClr val="C00000"/>
                  </a:solidFill>
                  <a:latin typeface="Cambria Math"/>
                  <a:cs typeface="Cambria Math"/>
                </a:rPr>
                <a:t>0</a:t>
              </a:r>
              <a:endParaRPr sz="2250" baseline="-15277" dirty="0">
                <a:latin typeface="Cambria Math"/>
                <a:cs typeface="Cambria Math"/>
              </a:endParaRPr>
            </a:p>
          </p:txBody>
        </p:sp>
        <p:grpSp>
          <p:nvGrpSpPr>
            <p:cNvPr id="53" name="object 51">
              <a:extLst>
                <a:ext uri="{FF2B5EF4-FFF2-40B4-BE49-F238E27FC236}">
                  <a16:creationId xmlns:a16="http://schemas.microsoft.com/office/drawing/2014/main" id="{1AFB11A4-3652-1D11-B71F-99CEE6ED6724}"/>
                </a:ext>
              </a:extLst>
            </p:cNvPr>
            <p:cNvGrpSpPr/>
            <p:nvPr/>
          </p:nvGrpSpPr>
          <p:grpSpPr>
            <a:xfrm>
              <a:off x="617557" y="4563700"/>
              <a:ext cx="1193165" cy="1263015"/>
              <a:chOff x="617557" y="4563700"/>
              <a:chExt cx="1193165" cy="1263015"/>
            </a:xfrm>
          </p:grpSpPr>
          <p:sp>
            <p:nvSpPr>
              <p:cNvPr id="57" name="object 52">
                <a:extLst>
                  <a:ext uri="{FF2B5EF4-FFF2-40B4-BE49-F238E27FC236}">
                    <a16:creationId xmlns:a16="http://schemas.microsoft.com/office/drawing/2014/main" id="{A099AC32-1EA9-C99E-C4BD-50126B76BA84}"/>
                  </a:ext>
                </a:extLst>
              </p:cNvPr>
              <p:cNvSpPr/>
              <p:nvPr/>
            </p:nvSpPr>
            <p:spPr>
              <a:xfrm>
                <a:off x="1117757" y="5139034"/>
                <a:ext cx="190500" cy="68770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687704">
                    <a:moveTo>
                      <a:pt x="160110" y="129448"/>
                    </a:moveTo>
                    <a:lnTo>
                      <a:pt x="76486" y="129448"/>
                    </a:lnTo>
                    <a:lnTo>
                      <a:pt x="73854" y="687375"/>
                    </a:lnTo>
                    <a:lnTo>
                      <a:pt x="111954" y="687555"/>
                    </a:lnTo>
                    <a:lnTo>
                      <a:pt x="114586" y="129627"/>
                    </a:lnTo>
                    <a:lnTo>
                      <a:pt x="160198" y="129627"/>
                    </a:lnTo>
                    <a:lnTo>
                      <a:pt x="160110" y="129448"/>
                    </a:lnTo>
                    <a:close/>
                  </a:path>
                  <a:path w="190500" h="687704">
                    <a:moveTo>
                      <a:pt x="160198" y="129627"/>
                    </a:moveTo>
                    <a:lnTo>
                      <a:pt x="114586" y="129627"/>
                    </a:lnTo>
                    <a:lnTo>
                      <a:pt x="190497" y="190947"/>
                    </a:lnTo>
                    <a:lnTo>
                      <a:pt x="160198" y="129627"/>
                    </a:lnTo>
                    <a:close/>
                  </a:path>
                  <a:path w="190500" h="687704">
                    <a:moveTo>
                      <a:pt x="96147" y="0"/>
                    </a:moveTo>
                    <a:lnTo>
                      <a:pt x="0" y="190047"/>
                    </a:lnTo>
                    <a:lnTo>
                      <a:pt x="76486" y="129448"/>
                    </a:lnTo>
                    <a:lnTo>
                      <a:pt x="160110" y="129448"/>
                    </a:lnTo>
                    <a:lnTo>
                      <a:pt x="96147" y="0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" name="object 53">
                <a:extLst>
                  <a:ext uri="{FF2B5EF4-FFF2-40B4-BE49-F238E27FC236}">
                    <a16:creationId xmlns:a16="http://schemas.microsoft.com/office/drawing/2014/main" id="{BB2CC2D4-02D3-D2EB-2BB0-B8F98B9E82EE}"/>
                  </a:ext>
                </a:extLst>
              </p:cNvPr>
              <p:cNvSpPr/>
              <p:nvPr/>
            </p:nvSpPr>
            <p:spPr>
              <a:xfrm>
                <a:off x="617557" y="4563700"/>
                <a:ext cx="1193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1193164" h="575945">
                    <a:moveTo>
                      <a:pt x="1096805" y="0"/>
                    </a:moveTo>
                    <a:lnTo>
                      <a:pt x="95890" y="0"/>
                    </a:lnTo>
                    <a:lnTo>
                      <a:pt x="58565" y="7535"/>
                    </a:lnTo>
                    <a:lnTo>
                      <a:pt x="28085" y="28086"/>
                    </a:lnTo>
                    <a:lnTo>
                      <a:pt x="7535" y="58566"/>
                    </a:lnTo>
                    <a:lnTo>
                      <a:pt x="0" y="95891"/>
                    </a:lnTo>
                    <a:lnTo>
                      <a:pt x="0" y="479442"/>
                    </a:lnTo>
                    <a:lnTo>
                      <a:pt x="7535" y="516767"/>
                    </a:lnTo>
                    <a:lnTo>
                      <a:pt x="28085" y="547247"/>
                    </a:lnTo>
                    <a:lnTo>
                      <a:pt x="58565" y="567797"/>
                    </a:lnTo>
                    <a:lnTo>
                      <a:pt x="95890" y="575332"/>
                    </a:lnTo>
                    <a:lnTo>
                      <a:pt x="1096805" y="575332"/>
                    </a:lnTo>
                    <a:lnTo>
                      <a:pt x="1134130" y="567797"/>
                    </a:lnTo>
                    <a:lnTo>
                      <a:pt x="1164610" y="547247"/>
                    </a:lnTo>
                    <a:lnTo>
                      <a:pt x="1185160" y="516767"/>
                    </a:lnTo>
                    <a:lnTo>
                      <a:pt x="1192695" y="479442"/>
                    </a:lnTo>
                    <a:lnTo>
                      <a:pt x="1192695" y="95891"/>
                    </a:lnTo>
                    <a:lnTo>
                      <a:pt x="1185160" y="58566"/>
                    </a:lnTo>
                    <a:lnTo>
                      <a:pt x="1164610" y="28086"/>
                    </a:lnTo>
                    <a:lnTo>
                      <a:pt x="1134130" y="7535"/>
                    </a:lnTo>
                    <a:lnTo>
                      <a:pt x="1096805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F397FDB9-EDB8-B6D9-19C9-258DD9B969A7}"/>
                </a:ext>
              </a:extLst>
            </p:cNvPr>
            <p:cNvSpPr txBox="1"/>
            <p:nvPr/>
          </p:nvSpPr>
          <p:spPr>
            <a:xfrm>
              <a:off x="791629" y="4604713"/>
              <a:ext cx="844550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spc="-83" dirty="0">
                  <a:solidFill>
                    <a:srgbClr val="4472C4"/>
                  </a:solidFill>
                  <a:latin typeface="Arial Narrow"/>
                  <a:cs typeface="Arial Narrow"/>
                </a:rPr>
                <a:t>Embed</a:t>
              </a:r>
              <a:endParaRPr sz="2025">
                <a:latin typeface="Arial Narrow"/>
                <a:cs typeface="Arial Narrow"/>
              </a:endParaRPr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D82ED6D1-719C-68AA-D51B-B4A85024E681}"/>
                </a:ext>
              </a:extLst>
            </p:cNvPr>
            <p:cNvSpPr/>
            <p:nvPr/>
          </p:nvSpPr>
          <p:spPr>
            <a:xfrm>
              <a:off x="1115412" y="4157934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60020" y="129540"/>
                  </a:moveTo>
                  <a:lnTo>
                    <a:pt x="76200" y="129540"/>
                  </a:lnTo>
                  <a:lnTo>
                    <a:pt x="76199" y="405766"/>
                  </a:lnTo>
                  <a:lnTo>
                    <a:pt x="114299" y="405766"/>
                  </a:lnTo>
                  <a:lnTo>
                    <a:pt x="114300" y="129541"/>
                  </a:lnTo>
                  <a:lnTo>
                    <a:pt x="160020" y="129541"/>
                  </a:lnTo>
                  <a:close/>
                </a:path>
                <a:path w="190500" h="405764">
                  <a:moveTo>
                    <a:pt x="160020" y="129541"/>
                  </a:moveTo>
                  <a:lnTo>
                    <a:pt x="114300" y="129541"/>
                  </a:lnTo>
                  <a:lnTo>
                    <a:pt x="190500" y="190501"/>
                  </a:lnTo>
                  <a:lnTo>
                    <a:pt x="160020" y="129541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40"/>
                  </a:lnTo>
                  <a:lnTo>
                    <a:pt x="160020" y="12954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BD1088BA-BC3A-9A7E-0D48-BDD4CCCA7DC7}"/>
                </a:ext>
              </a:extLst>
            </p:cNvPr>
            <p:cNvSpPr txBox="1"/>
            <p:nvPr/>
          </p:nvSpPr>
          <p:spPr>
            <a:xfrm>
              <a:off x="661824" y="5944637"/>
              <a:ext cx="1097280" cy="431528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2025" b="1" spc="-8" dirty="0">
                  <a:solidFill>
                    <a:srgbClr val="44546A"/>
                  </a:solidFill>
                  <a:latin typeface="Lucida Console"/>
                  <a:cs typeface="Lucida Console"/>
                </a:rPr>
                <a:t>[CLS]</a:t>
              </a:r>
              <a:endParaRPr sz="2025" dirty="0">
                <a:latin typeface="Lucida Console"/>
                <a:cs typeface="Lucida Console"/>
              </a:endParaRPr>
            </a:p>
          </p:txBody>
        </p:sp>
      </p:grpSp>
      <p:grpSp>
        <p:nvGrpSpPr>
          <p:cNvPr id="62" name="object 54">
            <a:extLst>
              <a:ext uri="{FF2B5EF4-FFF2-40B4-BE49-F238E27FC236}">
                <a16:creationId xmlns:a16="http://schemas.microsoft.com/office/drawing/2014/main" id="{C980F10D-392A-1911-63A1-1921BB63E1CA}"/>
              </a:ext>
            </a:extLst>
          </p:cNvPr>
          <p:cNvGrpSpPr/>
          <p:nvPr/>
        </p:nvGrpSpPr>
        <p:grpSpPr>
          <a:xfrm>
            <a:off x="402750" y="2583706"/>
            <a:ext cx="7308533" cy="1696403"/>
            <a:chOff x="537000" y="2301942"/>
            <a:chExt cx="9744710" cy="2261870"/>
          </a:xfrm>
        </p:grpSpPr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FB56474-BC69-B782-6B8E-1BCC5504864D}"/>
                </a:ext>
              </a:extLst>
            </p:cNvPr>
            <p:cNvSpPr/>
            <p:nvPr/>
          </p:nvSpPr>
          <p:spPr>
            <a:xfrm>
              <a:off x="1115047" y="2894786"/>
              <a:ext cx="8552180" cy="1669414"/>
            </a:xfrm>
            <a:custGeom>
              <a:avLst/>
              <a:gdLst/>
              <a:ahLst/>
              <a:cxnLst/>
              <a:rect l="l" t="t" r="r" b="b"/>
              <a:pathLst>
                <a:path w="8552180" h="1669414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669414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w="8552180" h="1669414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669414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669414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669414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56">
              <a:extLst>
                <a:ext uri="{FF2B5EF4-FFF2-40B4-BE49-F238E27FC236}">
                  <a16:creationId xmlns:a16="http://schemas.microsoft.com/office/drawing/2014/main" id="{8EE61214-8A21-38E0-3B22-5E3EC00F248A}"/>
                </a:ext>
              </a:extLst>
            </p:cNvPr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5" name="object 58">
            <a:extLst>
              <a:ext uri="{FF2B5EF4-FFF2-40B4-BE49-F238E27FC236}">
                <a16:creationId xmlns:a16="http://schemas.microsoft.com/office/drawing/2014/main" id="{D51E7FDB-1C8B-6567-F5F1-A31729456E35}"/>
              </a:ext>
            </a:extLst>
          </p:cNvPr>
          <p:cNvSpPr txBox="1"/>
          <p:nvPr/>
        </p:nvSpPr>
        <p:spPr>
          <a:xfrm>
            <a:off x="2706054" y="2614465"/>
            <a:ext cx="2701766" cy="32364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025" spc="-38" dirty="0">
                <a:solidFill>
                  <a:srgbClr val="44546A"/>
                </a:solidFill>
                <a:latin typeface="Arial Narrow"/>
                <a:cs typeface="Arial Narrow"/>
              </a:rPr>
              <a:t>Transformer</a:t>
            </a:r>
            <a:r>
              <a:rPr sz="2025" spc="-53" dirty="0">
                <a:solidFill>
                  <a:srgbClr val="44546A"/>
                </a:solidFill>
                <a:latin typeface="Arial Narrow"/>
                <a:cs typeface="Arial Narrow"/>
              </a:rPr>
              <a:t> </a:t>
            </a:r>
            <a:r>
              <a:rPr sz="2025" spc="-56" dirty="0">
                <a:solidFill>
                  <a:srgbClr val="44546A"/>
                </a:solidFill>
                <a:latin typeface="Arial Narrow"/>
                <a:cs typeface="Arial Narrow"/>
              </a:rPr>
              <a:t>Encoder</a:t>
            </a:r>
            <a:r>
              <a:rPr sz="2025" spc="-49" dirty="0">
                <a:solidFill>
                  <a:srgbClr val="44546A"/>
                </a:solidFill>
                <a:latin typeface="Arial Narrow"/>
                <a:cs typeface="Arial Narrow"/>
              </a:rPr>
              <a:t> </a:t>
            </a:r>
            <a:r>
              <a:rPr sz="2025" spc="-30" dirty="0">
                <a:solidFill>
                  <a:srgbClr val="44546A"/>
                </a:solidFill>
                <a:latin typeface="Arial Narrow"/>
                <a:cs typeface="Arial Narrow"/>
              </a:rPr>
              <a:t>Network</a:t>
            </a:r>
            <a:endParaRPr sz="2025">
              <a:latin typeface="Arial Narrow"/>
              <a:cs typeface="Arial Narrow"/>
            </a:endParaRPr>
          </a:p>
        </p:txBody>
      </p:sp>
      <p:sp>
        <p:nvSpPr>
          <p:cNvPr id="99" name="object 77">
            <a:extLst>
              <a:ext uri="{FF2B5EF4-FFF2-40B4-BE49-F238E27FC236}">
                <a16:creationId xmlns:a16="http://schemas.microsoft.com/office/drawing/2014/main" id="{F8066A87-D2BE-B527-F025-EDDF7C12FEF2}"/>
              </a:ext>
            </a:extLst>
          </p:cNvPr>
          <p:cNvSpPr txBox="1"/>
          <p:nvPr/>
        </p:nvSpPr>
        <p:spPr>
          <a:xfrm>
            <a:off x="1023603" y="1708434"/>
            <a:ext cx="14811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solidFill>
                  <a:srgbClr val="BF9000"/>
                </a:solidFill>
                <a:latin typeface="Cambria Math"/>
                <a:cs typeface="Cambria Math"/>
              </a:rPr>
              <a:t>𝐜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100" name="object 78">
            <a:extLst>
              <a:ext uri="{FF2B5EF4-FFF2-40B4-BE49-F238E27FC236}">
                <a16:creationId xmlns:a16="http://schemas.microsoft.com/office/drawing/2014/main" id="{E498CAF4-0751-BC78-B4A8-484B15D3E4CD}"/>
              </a:ext>
            </a:extLst>
          </p:cNvPr>
          <p:cNvSpPr txBox="1"/>
          <p:nvPr/>
        </p:nvSpPr>
        <p:spPr>
          <a:xfrm>
            <a:off x="1152191" y="1839068"/>
            <a:ext cx="12954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500" spc="-259" dirty="0">
                <a:solidFill>
                  <a:srgbClr val="BF9000"/>
                </a:solidFill>
                <a:latin typeface="Cambria Math"/>
                <a:cs typeface="Cambria Math"/>
              </a:rPr>
              <a:t>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01" name="object 79">
            <a:extLst>
              <a:ext uri="{FF2B5EF4-FFF2-40B4-BE49-F238E27FC236}">
                <a16:creationId xmlns:a16="http://schemas.microsoft.com/office/drawing/2014/main" id="{55B7663A-7887-2F5E-09EC-3999AABA7C4F}"/>
              </a:ext>
            </a:extLst>
          </p:cNvPr>
          <p:cNvSpPr txBox="1"/>
          <p:nvPr/>
        </p:nvSpPr>
        <p:spPr>
          <a:xfrm>
            <a:off x="2381701" y="1185484"/>
            <a:ext cx="802958" cy="61991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9525" marR="3810" indent="38576">
              <a:lnSpc>
                <a:spcPct val="101899"/>
              </a:lnSpc>
              <a:spcBef>
                <a:spcPts val="45"/>
              </a:spcBef>
            </a:pPr>
            <a:r>
              <a:rPr sz="2025" spc="-41" dirty="0">
                <a:solidFill>
                  <a:srgbClr val="4472C4"/>
                </a:solidFill>
                <a:latin typeface="Arial Narrow"/>
                <a:cs typeface="Arial Narrow"/>
              </a:rPr>
              <a:t>Softmax </a:t>
            </a:r>
            <a:r>
              <a:rPr sz="2025" spc="-75" dirty="0">
                <a:solidFill>
                  <a:srgbClr val="4472C4"/>
                </a:solidFill>
                <a:latin typeface="Arial Narrow"/>
                <a:cs typeface="Arial Narrow"/>
              </a:rPr>
              <a:t>Classifier</a:t>
            </a:r>
            <a:endParaRPr sz="2025" dirty="0">
              <a:latin typeface="Arial Narrow"/>
              <a:cs typeface="Arial Narrow"/>
            </a:endParaRPr>
          </a:p>
        </p:txBody>
      </p:sp>
      <p:grpSp>
        <p:nvGrpSpPr>
          <p:cNvPr id="102" name="object 80">
            <a:extLst>
              <a:ext uri="{FF2B5EF4-FFF2-40B4-BE49-F238E27FC236}">
                <a16:creationId xmlns:a16="http://schemas.microsoft.com/office/drawing/2014/main" id="{BBB7FE0F-CE89-AA91-545E-F4C81C2F3834}"/>
              </a:ext>
            </a:extLst>
          </p:cNvPr>
          <p:cNvGrpSpPr/>
          <p:nvPr/>
        </p:nvGrpSpPr>
        <p:grpSpPr>
          <a:xfrm>
            <a:off x="898506" y="896396"/>
            <a:ext cx="3294221" cy="1268254"/>
            <a:chOff x="1198007" y="52194"/>
            <a:chExt cx="4392295" cy="1691005"/>
          </a:xfrm>
        </p:grpSpPr>
        <p:sp>
          <p:nvSpPr>
            <p:cNvPr id="103" name="object 81">
              <a:extLst>
                <a:ext uri="{FF2B5EF4-FFF2-40B4-BE49-F238E27FC236}">
                  <a16:creationId xmlns:a16="http://schemas.microsoft.com/office/drawing/2014/main" id="{0DA88537-5138-2AB6-FB25-71D0FDE6D5A6}"/>
                </a:ext>
              </a:extLst>
            </p:cNvPr>
            <p:cNvSpPr/>
            <p:nvPr/>
          </p:nvSpPr>
          <p:spPr>
            <a:xfrm>
              <a:off x="5375249" y="58546"/>
              <a:ext cx="208279" cy="1678305"/>
            </a:xfrm>
            <a:custGeom>
              <a:avLst/>
              <a:gdLst/>
              <a:ahLst/>
              <a:cxnLst/>
              <a:rect l="l" t="t" r="r" b="b"/>
              <a:pathLst>
                <a:path w="208279" h="1678305">
                  <a:moveTo>
                    <a:pt x="208280" y="1258684"/>
                  </a:moveTo>
                  <a:lnTo>
                    <a:pt x="0" y="1258684"/>
                  </a:lnTo>
                  <a:lnTo>
                    <a:pt x="0" y="1468462"/>
                  </a:lnTo>
                  <a:lnTo>
                    <a:pt x="0" y="1678241"/>
                  </a:lnTo>
                  <a:lnTo>
                    <a:pt x="208280" y="1678241"/>
                  </a:lnTo>
                  <a:lnTo>
                    <a:pt x="208280" y="1468462"/>
                  </a:lnTo>
                  <a:lnTo>
                    <a:pt x="208280" y="1258684"/>
                  </a:lnTo>
                  <a:close/>
                </a:path>
                <a:path w="208279" h="1678305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4" name="object 82">
              <a:extLst>
                <a:ext uri="{FF2B5EF4-FFF2-40B4-BE49-F238E27FC236}">
                  <a16:creationId xmlns:a16="http://schemas.microsoft.com/office/drawing/2014/main" id="{2EFEC11D-E2E7-43C0-CD7C-A3191E7B207D}"/>
                </a:ext>
              </a:extLst>
            </p:cNvPr>
            <p:cNvSpPr/>
            <p:nvPr/>
          </p:nvSpPr>
          <p:spPr>
            <a:xfrm>
              <a:off x="5368899" y="261975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5">
                  <a:moveTo>
                    <a:pt x="220980" y="1258684"/>
                  </a:moveTo>
                  <a:lnTo>
                    <a:pt x="0" y="1258684"/>
                  </a:lnTo>
                  <a:lnTo>
                    <a:pt x="0" y="1271384"/>
                  </a:lnTo>
                  <a:lnTo>
                    <a:pt x="220980" y="1271384"/>
                  </a:lnTo>
                  <a:lnTo>
                    <a:pt x="220980" y="1258684"/>
                  </a:lnTo>
                  <a:close/>
                </a:path>
                <a:path w="220979" h="1271905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w="220979" h="1271905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1271905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127190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127190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127190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5" name="object 83">
              <a:extLst>
                <a:ext uri="{FF2B5EF4-FFF2-40B4-BE49-F238E27FC236}">
                  <a16:creationId xmlns:a16="http://schemas.microsoft.com/office/drawing/2014/main" id="{A776F289-982B-37E8-3518-5457134A92BB}"/>
                </a:ext>
              </a:extLst>
            </p:cNvPr>
            <p:cNvSpPr/>
            <p:nvPr/>
          </p:nvSpPr>
          <p:spPr>
            <a:xfrm>
              <a:off x="5368905" y="52194"/>
              <a:ext cx="220979" cy="1691005"/>
            </a:xfrm>
            <a:custGeom>
              <a:avLst/>
              <a:gdLst/>
              <a:ahLst/>
              <a:cxnLst/>
              <a:rect l="l" t="t" r="r" b="b"/>
              <a:pathLst>
                <a:path w="220979" h="1691005">
                  <a:moveTo>
                    <a:pt x="6350" y="0"/>
                  </a:moveTo>
                  <a:lnTo>
                    <a:pt x="6350" y="1690932"/>
                  </a:lnTo>
                </a:path>
                <a:path w="220979" h="1691005">
                  <a:moveTo>
                    <a:pt x="214630" y="0"/>
                  </a:moveTo>
                  <a:lnTo>
                    <a:pt x="214630" y="1690932"/>
                  </a:lnTo>
                </a:path>
                <a:path w="220979" h="1691005">
                  <a:moveTo>
                    <a:pt x="0" y="6350"/>
                  </a:moveTo>
                  <a:lnTo>
                    <a:pt x="220980" y="6350"/>
                  </a:lnTo>
                </a:path>
                <a:path w="220979" h="1691005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6" name="object 84">
              <a:extLst>
                <a:ext uri="{FF2B5EF4-FFF2-40B4-BE49-F238E27FC236}">
                  <a16:creationId xmlns:a16="http://schemas.microsoft.com/office/drawing/2014/main" id="{48836C7C-202A-C8A1-1F46-09D573A2D44A}"/>
                </a:ext>
              </a:extLst>
            </p:cNvPr>
            <p:cNvSpPr/>
            <p:nvPr/>
          </p:nvSpPr>
          <p:spPr>
            <a:xfrm>
              <a:off x="1198003" y="566775"/>
              <a:ext cx="4177665" cy="462915"/>
            </a:xfrm>
            <a:custGeom>
              <a:avLst/>
              <a:gdLst/>
              <a:ahLst/>
              <a:cxnLst/>
              <a:rect l="l" t="t" r="r" b="b"/>
              <a:pathLst>
                <a:path w="4177665" h="462915">
                  <a:moveTo>
                    <a:pt x="1821421" y="334111"/>
                  </a:moveTo>
                  <a:lnTo>
                    <a:pt x="1671281" y="279577"/>
                  </a:lnTo>
                  <a:lnTo>
                    <a:pt x="1723123" y="330949"/>
                  </a:lnTo>
                  <a:lnTo>
                    <a:pt x="1658810" y="337096"/>
                  </a:lnTo>
                  <a:lnTo>
                    <a:pt x="1556232" y="344843"/>
                  </a:lnTo>
                  <a:lnTo>
                    <a:pt x="1443393" y="350088"/>
                  </a:lnTo>
                  <a:lnTo>
                    <a:pt x="1328851" y="350748"/>
                  </a:lnTo>
                  <a:lnTo>
                    <a:pt x="1221066" y="344754"/>
                  </a:lnTo>
                  <a:lnTo>
                    <a:pt x="1172794" y="338670"/>
                  </a:lnTo>
                  <a:lnTo>
                    <a:pt x="1129550" y="330225"/>
                  </a:lnTo>
                  <a:lnTo>
                    <a:pt x="1089190" y="317969"/>
                  </a:lnTo>
                  <a:lnTo>
                    <a:pt x="1048715" y="301002"/>
                  </a:lnTo>
                  <a:lnTo>
                    <a:pt x="966190" y="255308"/>
                  </a:lnTo>
                  <a:lnTo>
                    <a:pt x="883640" y="199771"/>
                  </a:lnTo>
                  <a:lnTo>
                    <a:pt x="801560" y="140677"/>
                  </a:lnTo>
                  <a:lnTo>
                    <a:pt x="720559" y="84493"/>
                  </a:lnTo>
                  <a:lnTo>
                    <a:pt x="641324" y="37909"/>
                  </a:lnTo>
                  <a:lnTo>
                    <a:pt x="601954" y="20040"/>
                  </a:lnTo>
                  <a:lnTo>
                    <a:pt x="563092" y="7137"/>
                  </a:lnTo>
                  <a:lnTo>
                    <a:pt x="524560" y="114"/>
                  </a:lnTo>
                  <a:lnTo>
                    <a:pt x="486321" y="0"/>
                  </a:lnTo>
                  <a:lnTo>
                    <a:pt x="415315" y="16243"/>
                  </a:lnTo>
                  <a:lnTo>
                    <a:pt x="348195" y="48806"/>
                  </a:lnTo>
                  <a:lnTo>
                    <a:pt x="284759" y="94919"/>
                  </a:lnTo>
                  <a:lnTo>
                    <a:pt x="224320" y="152095"/>
                  </a:lnTo>
                  <a:lnTo>
                    <a:pt x="166204" y="218020"/>
                  </a:lnTo>
                  <a:lnTo>
                    <a:pt x="109766" y="290499"/>
                  </a:lnTo>
                  <a:lnTo>
                    <a:pt x="0" y="445808"/>
                  </a:lnTo>
                  <a:lnTo>
                    <a:pt x="23329" y="462292"/>
                  </a:lnTo>
                  <a:lnTo>
                    <a:pt x="132715" y="307530"/>
                  </a:lnTo>
                  <a:lnTo>
                    <a:pt x="188214" y="236258"/>
                  </a:lnTo>
                  <a:lnTo>
                    <a:pt x="244894" y="171958"/>
                  </a:lnTo>
                  <a:lnTo>
                    <a:pt x="303047" y="116941"/>
                  </a:lnTo>
                  <a:lnTo>
                    <a:pt x="362940" y="73406"/>
                  </a:lnTo>
                  <a:lnTo>
                    <a:pt x="424853" y="43370"/>
                  </a:lnTo>
                  <a:lnTo>
                    <a:pt x="489508" y="28587"/>
                  </a:lnTo>
                  <a:lnTo>
                    <a:pt x="521931" y="28676"/>
                  </a:lnTo>
                  <a:lnTo>
                    <a:pt x="591515" y="46685"/>
                  </a:lnTo>
                  <a:lnTo>
                    <a:pt x="628142" y="63296"/>
                  </a:lnTo>
                  <a:lnTo>
                    <a:pt x="705154" y="108585"/>
                  </a:lnTo>
                  <a:lnTo>
                    <a:pt x="785063" y="164007"/>
                  </a:lnTo>
                  <a:lnTo>
                    <a:pt x="867308" y="223227"/>
                  </a:lnTo>
                  <a:lnTo>
                    <a:pt x="951268" y="279717"/>
                  </a:lnTo>
                  <a:lnTo>
                    <a:pt x="1036243" y="326758"/>
                  </a:lnTo>
                  <a:lnTo>
                    <a:pt x="1079487" y="344881"/>
                  </a:lnTo>
                  <a:lnTo>
                    <a:pt x="1122641" y="358000"/>
                  </a:lnTo>
                  <a:lnTo>
                    <a:pt x="1168260" y="366903"/>
                  </a:lnTo>
                  <a:lnTo>
                    <a:pt x="1218488" y="373227"/>
                  </a:lnTo>
                  <a:lnTo>
                    <a:pt x="1328140" y="379323"/>
                  </a:lnTo>
                  <a:lnTo>
                    <a:pt x="1444142" y="378663"/>
                  </a:lnTo>
                  <a:lnTo>
                    <a:pt x="1557972" y="373367"/>
                  </a:lnTo>
                  <a:lnTo>
                    <a:pt x="1661210" y="365569"/>
                  </a:lnTo>
                  <a:lnTo>
                    <a:pt x="1726653" y="359308"/>
                  </a:lnTo>
                  <a:lnTo>
                    <a:pt x="1687690" y="421500"/>
                  </a:lnTo>
                  <a:lnTo>
                    <a:pt x="1782864" y="359308"/>
                  </a:lnTo>
                  <a:lnTo>
                    <a:pt x="1795970" y="350748"/>
                  </a:lnTo>
                  <a:lnTo>
                    <a:pt x="1821421" y="334111"/>
                  </a:lnTo>
                  <a:close/>
                </a:path>
                <a:path w="4177665" h="462915">
                  <a:moveTo>
                    <a:pt x="4177246" y="330885"/>
                  </a:moveTo>
                  <a:lnTo>
                    <a:pt x="4034371" y="259448"/>
                  </a:lnTo>
                  <a:lnTo>
                    <a:pt x="4080091" y="316598"/>
                  </a:lnTo>
                  <a:lnTo>
                    <a:pt x="3203740" y="316598"/>
                  </a:lnTo>
                  <a:lnTo>
                    <a:pt x="3203740" y="345173"/>
                  </a:lnTo>
                  <a:lnTo>
                    <a:pt x="4080091" y="345173"/>
                  </a:lnTo>
                  <a:lnTo>
                    <a:pt x="4034371" y="402323"/>
                  </a:lnTo>
                  <a:lnTo>
                    <a:pt x="4177246" y="3308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7" name="object 85">
            <a:extLst>
              <a:ext uri="{FF2B5EF4-FFF2-40B4-BE49-F238E27FC236}">
                <a16:creationId xmlns:a16="http://schemas.microsoft.com/office/drawing/2014/main" id="{1069292D-326C-DF81-11E1-64AA1792E276}"/>
              </a:ext>
            </a:extLst>
          </p:cNvPr>
          <p:cNvSpPr txBox="1"/>
          <p:nvPr/>
        </p:nvSpPr>
        <p:spPr>
          <a:xfrm>
            <a:off x="4294648" y="1313644"/>
            <a:ext cx="18240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solidFill>
                  <a:srgbClr val="7030A0"/>
                </a:solidFill>
                <a:latin typeface="Cambria Math"/>
                <a:cs typeface="Cambria Math"/>
              </a:rPr>
              <a:t>𝐩</a:t>
            </a:r>
            <a:endParaRPr sz="2100">
              <a:latin typeface="Cambria Math"/>
              <a:cs typeface="Cambria Math"/>
            </a:endParaRPr>
          </a:p>
        </p:txBody>
      </p:sp>
      <p:grpSp>
        <p:nvGrpSpPr>
          <p:cNvPr id="114" name="object 59">
            <a:extLst>
              <a:ext uri="{FF2B5EF4-FFF2-40B4-BE49-F238E27FC236}">
                <a16:creationId xmlns:a16="http://schemas.microsoft.com/office/drawing/2014/main" id="{A3C5F12E-BD2E-341A-6E11-536374993318}"/>
              </a:ext>
            </a:extLst>
          </p:cNvPr>
          <p:cNvGrpSpPr/>
          <p:nvPr/>
        </p:nvGrpSpPr>
        <p:grpSpPr>
          <a:xfrm>
            <a:off x="836291" y="2271242"/>
            <a:ext cx="2992278" cy="2743676"/>
            <a:chOff x="1115055" y="1885322"/>
            <a:chExt cx="3989704" cy="3658235"/>
          </a:xfrm>
        </p:grpSpPr>
        <p:sp>
          <p:nvSpPr>
            <p:cNvPr id="115" name="object 60">
              <a:extLst>
                <a:ext uri="{FF2B5EF4-FFF2-40B4-BE49-F238E27FC236}">
                  <a16:creationId xmlns:a16="http://schemas.microsoft.com/office/drawing/2014/main" id="{91923987-B103-27E4-E4CF-45BE3AC59DB9}"/>
                </a:ext>
              </a:extLst>
            </p:cNvPr>
            <p:cNvSpPr/>
            <p:nvPr/>
          </p:nvSpPr>
          <p:spPr>
            <a:xfrm>
              <a:off x="1115047" y="1885327"/>
              <a:ext cx="3488054" cy="3658235"/>
            </a:xfrm>
            <a:custGeom>
              <a:avLst/>
              <a:gdLst/>
              <a:ahLst/>
              <a:cxnLst/>
              <a:rect l="l" t="t" r="r" b="b"/>
              <a:pathLst>
                <a:path w="3488054" h="365823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488054" h="3658235">
                  <a:moveTo>
                    <a:pt x="3488029" y="3442652"/>
                  </a:moveTo>
                  <a:lnTo>
                    <a:pt x="3457549" y="3381692"/>
                  </a:lnTo>
                  <a:lnTo>
                    <a:pt x="3392779" y="3252152"/>
                  </a:lnTo>
                  <a:lnTo>
                    <a:pt x="3297529" y="3442652"/>
                  </a:lnTo>
                  <a:lnTo>
                    <a:pt x="3373729" y="3381692"/>
                  </a:lnTo>
                  <a:lnTo>
                    <a:pt x="3373729" y="3657917"/>
                  </a:lnTo>
                  <a:lnTo>
                    <a:pt x="3411829" y="3657917"/>
                  </a:lnTo>
                  <a:lnTo>
                    <a:pt x="3411829" y="3381692"/>
                  </a:lnTo>
                  <a:lnTo>
                    <a:pt x="3488029" y="34426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6" name="object 61">
              <a:extLst>
                <a:ext uri="{FF2B5EF4-FFF2-40B4-BE49-F238E27FC236}">
                  <a16:creationId xmlns:a16="http://schemas.microsoft.com/office/drawing/2014/main" id="{4D976397-5B0D-D2D5-6D2C-DA7C3D63F919}"/>
                </a:ext>
              </a:extLst>
            </p:cNvPr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27621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object 71">
            <a:extLst>
              <a:ext uri="{FF2B5EF4-FFF2-40B4-BE49-F238E27FC236}">
                <a16:creationId xmlns:a16="http://schemas.microsoft.com/office/drawing/2014/main" id="{150E5BB8-027C-6807-321F-1D78BE72D2B0}"/>
              </a:ext>
            </a:extLst>
          </p:cNvPr>
          <p:cNvGrpSpPr/>
          <p:nvPr/>
        </p:nvGrpSpPr>
        <p:grpSpPr>
          <a:xfrm>
            <a:off x="821169" y="1152704"/>
            <a:ext cx="6430804" cy="3126581"/>
            <a:chOff x="1094891" y="393938"/>
            <a:chExt cx="8574405" cy="4168775"/>
          </a:xfrm>
        </p:grpSpPr>
        <p:sp>
          <p:nvSpPr>
            <p:cNvPr id="109" name="object 72">
              <a:extLst>
                <a:ext uri="{FF2B5EF4-FFF2-40B4-BE49-F238E27FC236}">
                  <a16:creationId xmlns:a16="http://schemas.microsoft.com/office/drawing/2014/main" id="{9CF655D0-2B0A-2D19-D3E3-177D0F964848}"/>
                </a:ext>
              </a:extLst>
            </p:cNvPr>
            <p:cNvSpPr/>
            <p:nvPr/>
          </p:nvSpPr>
          <p:spPr>
            <a:xfrm>
              <a:off x="9478191" y="41563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0" name="object 73">
              <a:extLst>
                <a:ext uri="{FF2B5EF4-FFF2-40B4-BE49-F238E27FC236}">
                  <a16:creationId xmlns:a16="http://schemas.microsoft.com/office/drawing/2014/main" id="{30FF22AA-9F13-4246-6ACF-4E8F3D763B41}"/>
                </a:ext>
              </a:extLst>
            </p:cNvPr>
            <p:cNvSpPr/>
            <p:nvPr/>
          </p:nvSpPr>
          <p:spPr>
            <a:xfrm>
              <a:off x="110757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1" name="object 74">
              <a:extLst>
                <a:ext uri="{FF2B5EF4-FFF2-40B4-BE49-F238E27FC236}">
                  <a16:creationId xmlns:a16="http://schemas.microsoft.com/office/drawing/2014/main" id="{8B9B658B-DB40-217A-4C8E-50223F6D668B}"/>
                </a:ext>
              </a:extLst>
            </p:cNvPr>
            <p:cNvSpPr/>
            <p:nvPr/>
          </p:nvSpPr>
          <p:spPr>
            <a:xfrm>
              <a:off x="110122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2" name="object 75">
              <a:extLst>
                <a:ext uri="{FF2B5EF4-FFF2-40B4-BE49-F238E27FC236}">
                  <a16:creationId xmlns:a16="http://schemas.microsoft.com/office/drawing/2014/main" id="{42ABD084-FAFC-FE94-3537-BB9556180008}"/>
                </a:ext>
              </a:extLst>
            </p:cNvPr>
            <p:cNvSpPr/>
            <p:nvPr/>
          </p:nvSpPr>
          <p:spPr>
            <a:xfrm>
              <a:off x="1101241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>
                  <a:moveTo>
                    <a:pt x="6350" y="0"/>
                  </a:moveTo>
                  <a:lnTo>
                    <a:pt x="6350" y="851816"/>
                  </a:lnTo>
                </a:path>
                <a:path w="220980" h="852169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>
                  <a:moveTo>
                    <a:pt x="0" y="6350"/>
                  </a:moveTo>
                  <a:lnTo>
                    <a:pt x="220980" y="6350"/>
                  </a:lnTo>
                </a:path>
                <a:path w="220980" h="85216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3" name="object 76">
              <a:extLst>
                <a:ext uri="{FF2B5EF4-FFF2-40B4-BE49-F238E27FC236}">
                  <a16:creationId xmlns:a16="http://schemas.microsoft.com/office/drawing/2014/main" id="{1C415480-7981-7479-D181-406EDBB66456}"/>
                </a:ext>
              </a:extLst>
            </p:cNvPr>
            <p:cNvSpPr/>
            <p:nvPr/>
          </p:nvSpPr>
          <p:spPr>
            <a:xfrm>
              <a:off x="3019424" y="393938"/>
              <a:ext cx="1382395" cy="1007744"/>
            </a:xfrm>
            <a:custGeom>
              <a:avLst/>
              <a:gdLst/>
              <a:ahLst/>
              <a:cxnLst/>
              <a:rect l="l" t="t" r="r" b="b"/>
              <a:pathLst>
                <a:path w="1382395" h="1007744">
                  <a:moveTo>
                    <a:pt x="1214419" y="0"/>
                  </a:moveTo>
                  <a:lnTo>
                    <a:pt x="167909" y="0"/>
                  </a:lnTo>
                  <a:lnTo>
                    <a:pt x="123272" y="5997"/>
                  </a:lnTo>
                  <a:lnTo>
                    <a:pt x="83162" y="22924"/>
                  </a:lnTo>
                  <a:lnTo>
                    <a:pt x="49179" y="49179"/>
                  </a:lnTo>
                  <a:lnTo>
                    <a:pt x="22924" y="83162"/>
                  </a:lnTo>
                  <a:lnTo>
                    <a:pt x="5997" y="123273"/>
                  </a:lnTo>
                  <a:lnTo>
                    <a:pt x="0" y="167910"/>
                  </a:lnTo>
                  <a:lnTo>
                    <a:pt x="0" y="839533"/>
                  </a:lnTo>
                  <a:lnTo>
                    <a:pt x="5997" y="884170"/>
                  </a:lnTo>
                  <a:lnTo>
                    <a:pt x="22924" y="924280"/>
                  </a:lnTo>
                  <a:lnTo>
                    <a:pt x="49179" y="958263"/>
                  </a:lnTo>
                  <a:lnTo>
                    <a:pt x="83162" y="984518"/>
                  </a:lnTo>
                  <a:lnTo>
                    <a:pt x="123272" y="1001444"/>
                  </a:lnTo>
                  <a:lnTo>
                    <a:pt x="167909" y="1007442"/>
                  </a:lnTo>
                  <a:lnTo>
                    <a:pt x="1214419" y="1007442"/>
                  </a:lnTo>
                  <a:lnTo>
                    <a:pt x="1259056" y="1001444"/>
                  </a:lnTo>
                  <a:lnTo>
                    <a:pt x="1299167" y="984518"/>
                  </a:lnTo>
                  <a:lnTo>
                    <a:pt x="1333150" y="958263"/>
                  </a:lnTo>
                  <a:lnTo>
                    <a:pt x="1359405" y="924280"/>
                  </a:lnTo>
                  <a:lnTo>
                    <a:pt x="1376332" y="884170"/>
                  </a:lnTo>
                  <a:lnTo>
                    <a:pt x="1382330" y="839533"/>
                  </a:lnTo>
                  <a:lnTo>
                    <a:pt x="1382330" y="167910"/>
                  </a:lnTo>
                  <a:lnTo>
                    <a:pt x="1376332" y="123273"/>
                  </a:lnTo>
                  <a:lnTo>
                    <a:pt x="1359405" y="83162"/>
                  </a:lnTo>
                  <a:lnTo>
                    <a:pt x="1333150" y="49179"/>
                  </a:lnTo>
                  <a:lnTo>
                    <a:pt x="1299167" y="22924"/>
                  </a:lnTo>
                  <a:lnTo>
                    <a:pt x="1259056" y="5997"/>
                  </a:lnTo>
                  <a:lnTo>
                    <a:pt x="121441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9" name="object 77">
            <a:extLst>
              <a:ext uri="{FF2B5EF4-FFF2-40B4-BE49-F238E27FC236}">
                <a16:creationId xmlns:a16="http://schemas.microsoft.com/office/drawing/2014/main" id="{F8066A87-D2BE-B527-F025-EDDF7C12FEF2}"/>
              </a:ext>
            </a:extLst>
          </p:cNvPr>
          <p:cNvSpPr txBox="1"/>
          <p:nvPr/>
        </p:nvSpPr>
        <p:spPr>
          <a:xfrm>
            <a:off x="1023603" y="1708434"/>
            <a:ext cx="14811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solidFill>
                  <a:srgbClr val="BF9000"/>
                </a:solidFill>
                <a:latin typeface="Cambria Math"/>
                <a:cs typeface="Cambria Math"/>
              </a:rPr>
              <a:t>𝐜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100" name="object 78">
            <a:extLst>
              <a:ext uri="{FF2B5EF4-FFF2-40B4-BE49-F238E27FC236}">
                <a16:creationId xmlns:a16="http://schemas.microsoft.com/office/drawing/2014/main" id="{E498CAF4-0751-BC78-B4A8-484B15D3E4CD}"/>
              </a:ext>
            </a:extLst>
          </p:cNvPr>
          <p:cNvSpPr txBox="1"/>
          <p:nvPr/>
        </p:nvSpPr>
        <p:spPr>
          <a:xfrm>
            <a:off x="1152191" y="1839068"/>
            <a:ext cx="12954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500" spc="-259" dirty="0">
                <a:solidFill>
                  <a:srgbClr val="BF9000"/>
                </a:solidFill>
                <a:latin typeface="Cambria Math"/>
                <a:cs typeface="Cambria Math"/>
              </a:rPr>
              <a:t>0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101" name="object 79">
            <a:extLst>
              <a:ext uri="{FF2B5EF4-FFF2-40B4-BE49-F238E27FC236}">
                <a16:creationId xmlns:a16="http://schemas.microsoft.com/office/drawing/2014/main" id="{55B7663A-7887-2F5E-09EC-3999AABA7C4F}"/>
              </a:ext>
            </a:extLst>
          </p:cNvPr>
          <p:cNvSpPr txBox="1"/>
          <p:nvPr/>
        </p:nvSpPr>
        <p:spPr>
          <a:xfrm>
            <a:off x="2381701" y="1185484"/>
            <a:ext cx="802958" cy="61991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9525" marR="3810" indent="38576">
              <a:lnSpc>
                <a:spcPct val="101899"/>
              </a:lnSpc>
              <a:spcBef>
                <a:spcPts val="45"/>
              </a:spcBef>
            </a:pPr>
            <a:r>
              <a:rPr sz="2025" spc="-41" dirty="0">
                <a:solidFill>
                  <a:srgbClr val="4472C4"/>
                </a:solidFill>
                <a:latin typeface="Arial Narrow"/>
                <a:cs typeface="Arial Narrow"/>
              </a:rPr>
              <a:t>Softmax </a:t>
            </a:r>
            <a:r>
              <a:rPr sz="2025" spc="-75" dirty="0">
                <a:solidFill>
                  <a:srgbClr val="4472C4"/>
                </a:solidFill>
                <a:latin typeface="Arial Narrow"/>
                <a:cs typeface="Arial Narrow"/>
              </a:rPr>
              <a:t>Classifier</a:t>
            </a:r>
            <a:endParaRPr sz="2025" dirty="0">
              <a:latin typeface="Arial Narrow"/>
              <a:cs typeface="Arial Narrow"/>
            </a:endParaRPr>
          </a:p>
        </p:txBody>
      </p:sp>
      <p:grpSp>
        <p:nvGrpSpPr>
          <p:cNvPr id="102" name="object 80">
            <a:extLst>
              <a:ext uri="{FF2B5EF4-FFF2-40B4-BE49-F238E27FC236}">
                <a16:creationId xmlns:a16="http://schemas.microsoft.com/office/drawing/2014/main" id="{BBB7FE0F-CE89-AA91-545E-F4C81C2F3834}"/>
              </a:ext>
            </a:extLst>
          </p:cNvPr>
          <p:cNvGrpSpPr/>
          <p:nvPr/>
        </p:nvGrpSpPr>
        <p:grpSpPr>
          <a:xfrm>
            <a:off x="898506" y="896396"/>
            <a:ext cx="3294221" cy="1268254"/>
            <a:chOff x="1198007" y="52194"/>
            <a:chExt cx="4392295" cy="1691005"/>
          </a:xfrm>
        </p:grpSpPr>
        <p:sp>
          <p:nvSpPr>
            <p:cNvPr id="103" name="object 81">
              <a:extLst>
                <a:ext uri="{FF2B5EF4-FFF2-40B4-BE49-F238E27FC236}">
                  <a16:creationId xmlns:a16="http://schemas.microsoft.com/office/drawing/2014/main" id="{0DA88537-5138-2AB6-FB25-71D0FDE6D5A6}"/>
                </a:ext>
              </a:extLst>
            </p:cNvPr>
            <p:cNvSpPr/>
            <p:nvPr/>
          </p:nvSpPr>
          <p:spPr>
            <a:xfrm>
              <a:off x="5375249" y="58546"/>
              <a:ext cx="208279" cy="1678305"/>
            </a:xfrm>
            <a:custGeom>
              <a:avLst/>
              <a:gdLst/>
              <a:ahLst/>
              <a:cxnLst/>
              <a:rect l="l" t="t" r="r" b="b"/>
              <a:pathLst>
                <a:path w="208279" h="1678305">
                  <a:moveTo>
                    <a:pt x="208280" y="1258684"/>
                  </a:moveTo>
                  <a:lnTo>
                    <a:pt x="0" y="1258684"/>
                  </a:lnTo>
                  <a:lnTo>
                    <a:pt x="0" y="1468462"/>
                  </a:lnTo>
                  <a:lnTo>
                    <a:pt x="0" y="1678241"/>
                  </a:lnTo>
                  <a:lnTo>
                    <a:pt x="208280" y="1678241"/>
                  </a:lnTo>
                  <a:lnTo>
                    <a:pt x="208280" y="1468462"/>
                  </a:lnTo>
                  <a:lnTo>
                    <a:pt x="208280" y="1258684"/>
                  </a:lnTo>
                  <a:close/>
                </a:path>
                <a:path w="208279" h="1678305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4" name="object 82">
              <a:extLst>
                <a:ext uri="{FF2B5EF4-FFF2-40B4-BE49-F238E27FC236}">
                  <a16:creationId xmlns:a16="http://schemas.microsoft.com/office/drawing/2014/main" id="{2EFEC11D-E2E7-43C0-CD7C-A3191E7B207D}"/>
                </a:ext>
              </a:extLst>
            </p:cNvPr>
            <p:cNvSpPr/>
            <p:nvPr/>
          </p:nvSpPr>
          <p:spPr>
            <a:xfrm>
              <a:off x="5368899" y="261975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5">
                  <a:moveTo>
                    <a:pt x="220980" y="1258684"/>
                  </a:moveTo>
                  <a:lnTo>
                    <a:pt x="0" y="1258684"/>
                  </a:lnTo>
                  <a:lnTo>
                    <a:pt x="0" y="1271384"/>
                  </a:lnTo>
                  <a:lnTo>
                    <a:pt x="220980" y="1271384"/>
                  </a:lnTo>
                  <a:lnTo>
                    <a:pt x="220980" y="1258684"/>
                  </a:lnTo>
                  <a:close/>
                </a:path>
                <a:path w="220979" h="1271905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w="220979" h="1271905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1271905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1271905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1271905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1271905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5" name="object 83">
              <a:extLst>
                <a:ext uri="{FF2B5EF4-FFF2-40B4-BE49-F238E27FC236}">
                  <a16:creationId xmlns:a16="http://schemas.microsoft.com/office/drawing/2014/main" id="{A776F289-982B-37E8-3518-5457134A92BB}"/>
                </a:ext>
              </a:extLst>
            </p:cNvPr>
            <p:cNvSpPr/>
            <p:nvPr/>
          </p:nvSpPr>
          <p:spPr>
            <a:xfrm>
              <a:off x="5368905" y="52194"/>
              <a:ext cx="220979" cy="1691005"/>
            </a:xfrm>
            <a:custGeom>
              <a:avLst/>
              <a:gdLst/>
              <a:ahLst/>
              <a:cxnLst/>
              <a:rect l="l" t="t" r="r" b="b"/>
              <a:pathLst>
                <a:path w="220979" h="1691005">
                  <a:moveTo>
                    <a:pt x="6350" y="0"/>
                  </a:moveTo>
                  <a:lnTo>
                    <a:pt x="6350" y="1690932"/>
                  </a:lnTo>
                </a:path>
                <a:path w="220979" h="1691005">
                  <a:moveTo>
                    <a:pt x="214630" y="0"/>
                  </a:moveTo>
                  <a:lnTo>
                    <a:pt x="214630" y="1690932"/>
                  </a:lnTo>
                </a:path>
                <a:path w="220979" h="1691005">
                  <a:moveTo>
                    <a:pt x="0" y="6350"/>
                  </a:moveTo>
                  <a:lnTo>
                    <a:pt x="220980" y="6350"/>
                  </a:lnTo>
                </a:path>
                <a:path w="220979" h="1691005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6" name="object 84">
              <a:extLst>
                <a:ext uri="{FF2B5EF4-FFF2-40B4-BE49-F238E27FC236}">
                  <a16:creationId xmlns:a16="http://schemas.microsoft.com/office/drawing/2014/main" id="{48836C7C-202A-C8A1-1F46-09D573A2D44A}"/>
                </a:ext>
              </a:extLst>
            </p:cNvPr>
            <p:cNvSpPr/>
            <p:nvPr/>
          </p:nvSpPr>
          <p:spPr>
            <a:xfrm>
              <a:off x="1198003" y="566775"/>
              <a:ext cx="4177665" cy="462915"/>
            </a:xfrm>
            <a:custGeom>
              <a:avLst/>
              <a:gdLst/>
              <a:ahLst/>
              <a:cxnLst/>
              <a:rect l="l" t="t" r="r" b="b"/>
              <a:pathLst>
                <a:path w="4177665" h="462915">
                  <a:moveTo>
                    <a:pt x="1821421" y="334111"/>
                  </a:moveTo>
                  <a:lnTo>
                    <a:pt x="1671281" y="279577"/>
                  </a:lnTo>
                  <a:lnTo>
                    <a:pt x="1723123" y="330949"/>
                  </a:lnTo>
                  <a:lnTo>
                    <a:pt x="1658810" y="337096"/>
                  </a:lnTo>
                  <a:lnTo>
                    <a:pt x="1556232" y="344843"/>
                  </a:lnTo>
                  <a:lnTo>
                    <a:pt x="1443393" y="350088"/>
                  </a:lnTo>
                  <a:lnTo>
                    <a:pt x="1328851" y="350748"/>
                  </a:lnTo>
                  <a:lnTo>
                    <a:pt x="1221066" y="344754"/>
                  </a:lnTo>
                  <a:lnTo>
                    <a:pt x="1172794" y="338670"/>
                  </a:lnTo>
                  <a:lnTo>
                    <a:pt x="1129550" y="330225"/>
                  </a:lnTo>
                  <a:lnTo>
                    <a:pt x="1089190" y="317969"/>
                  </a:lnTo>
                  <a:lnTo>
                    <a:pt x="1048715" y="301002"/>
                  </a:lnTo>
                  <a:lnTo>
                    <a:pt x="966190" y="255308"/>
                  </a:lnTo>
                  <a:lnTo>
                    <a:pt x="883640" y="199771"/>
                  </a:lnTo>
                  <a:lnTo>
                    <a:pt x="801560" y="140677"/>
                  </a:lnTo>
                  <a:lnTo>
                    <a:pt x="720559" y="84493"/>
                  </a:lnTo>
                  <a:lnTo>
                    <a:pt x="641324" y="37909"/>
                  </a:lnTo>
                  <a:lnTo>
                    <a:pt x="601954" y="20040"/>
                  </a:lnTo>
                  <a:lnTo>
                    <a:pt x="563092" y="7137"/>
                  </a:lnTo>
                  <a:lnTo>
                    <a:pt x="524560" y="114"/>
                  </a:lnTo>
                  <a:lnTo>
                    <a:pt x="486321" y="0"/>
                  </a:lnTo>
                  <a:lnTo>
                    <a:pt x="415315" y="16243"/>
                  </a:lnTo>
                  <a:lnTo>
                    <a:pt x="348195" y="48806"/>
                  </a:lnTo>
                  <a:lnTo>
                    <a:pt x="284759" y="94919"/>
                  </a:lnTo>
                  <a:lnTo>
                    <a:pt x="224320" y="152095"/>
                  </a:lnTo>
                  <a:lnTo>
                    <a:pt x="166204" y="218020"/>
                  </a:lnTo>
                  <a:lnTo>
                    <a:pt x="109766" y="290499"/>
                  </a:lnTo>
                  <a:lnTo>
                    <a:pt x="0" y="445808"/>
                  </a:lnTo>
                  <a:lnTo>
                    <a:pt x="23329" y="462292"/>
                  </a:lnTo>
                  <a:lnTo>
                    <a:pt x="132715" y="307530"/>
                  </a:lnTo>
                  <a:lnTo>
                    <a:pt x="188214" y="236258"/>
                  </a:lnTo>
                  <a:lnTo>
                    <a:pt x="244894" y="171958"/>
                  </a:lnTo>
                  <a:lnTo>
                    <a:pt x="303047" y="116941"/>
                  </a:lnTo>
                  <a:lnTo>
                    <a:pt x="362940" y="73406"/>
                  </a:lnTo>
                  <a:lnTo>
                    <a:pt x="424853" y="43370"/>
                  </a:lnTo>
                  <a:lnTo>
                    <a:pt x="489508" y="28587"/>
                  </a:lnTo>
                  <a:lnTo>
                    <a:pt x="521931" y="28676"/>
                  </a:lnTo>
                  <a:lnTo>
                    <a:pt x="591515" y="46685"/>
                  </a:lnTo>
                  <a:lnTo>
                    <a:pt x="628142" y="63296"/>
                  </a:lnTo>
                  <a:lnTo>
                    <a:pt x="705154" y="108585"/>
                  </a:lnTo>
                  <a:lnTo>
                    <a:pt x="785063" y="164007"/>
                  </a:lnTo>
                  <a:lnTo>
                    <a:pt x="867308" y="223227"/>
                  </a:lnTo>
                  <a:lnTo>
                    <a:pt x="951268" y="279717"/>
                  </a:lnTo>
                  <a:lnTo>
                    <a:pt x="1036243" y="326758"/>
                  </a:lnTo>
                  <a:lnTo>
                    <a:pt x="1079487" y="344881"/>
                  </a:lnTo>
                  <a:lnTo>
                    <a:pt x="1122641" y="358000"/>
                  </a:lnTo>
                  <a:lnTo>
                    <a:pt x="1168260" y="366903"/>
                  </a:lnTo>
                  <a:lnTo>
                    <a:pt x="1218488" y="373227"/>
                  </a:lnTo>
                  <a:lnTo>
                    <a:pt x="1328140" y="379323"/>
                  </a:lnTo>
                  <a:lnTo>
                    <a:pt x="1444142" y="378663"/>
                  </a:lnTo>
                  <a:lnTo>
                    <a:pt x="1557972" y="373367"/>
                  </a:lnTo>
                  <a:lnTo>
                    <a:pt x="1661210" y="365569"/>
                  </a:lnTo>
                  <a:lnTo>
                    <a:pt x="1726653" y="359308"/>
                  </a:lnTo>
                  <a:lnTo>
                    <a:pt x="1687690" y="421500"/>
                  </a:lnTo>
                  <a:lnTo>
                    <a:pt x="1782864" y="359308"/>
                  </a:lnTo>
                  <a:lnTo>
                    <a:pt x="1795970" y="350748"/>
                  </a:lnTo>
                  <a:lnTo>
                    <a:pt x="1821421" y="334111"/>
                  </a:lnTo>
                  <a:close/>
                </a:path>
                <a:path w="4177665" h="462915">
                  <a:moveTo>
                    <a:pt x="4177246" y="330885"/>
                  </a:moveTo>
                  <a:lnTo>
                    <a:pt x="4034371" y="259448"/>
                  </a:lnTo>
                  <a:lnTo>
                    <a:pt x="4080091" y="316598"/>
                  </a:lnTo>
                  <a:lnTo>
                    <a:pt x="3203740" y="316598"/>
                  </a:lnTo>
                  <a:lnTo>
                    <a:pt x="3203740" y="345173"/>
                  </a:lnTo>
                  <a:lnTo>
                    <a:pt x="4080091" y="345173"/>
                  </a:lnTo>
                  <a:lnTo>
                    <a:pt x="4034371" y="402323"/>
                  </a:lnTo>
                  <a:lnTo>
                    <a:pt x="4177246" y="3308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7" name="object 85">
            <a:extLst>
              <a:ext uri="{FF2B5EF4-FFF2-40B4-BE49-F238E27FC236}">
                <a16:creationId xmlns:a16="http://schemas.microsoft.com/office/drawing/2014/main" id="{1069292D-326C-DF81-11E1-64AA1792E276}"/>
              </a:ext>
            </a:extLst>
          </p:cNvPr>
          <p:cNvSpPr txBox="1"/>
          <p:nvPr/>
        </p:nvSpPr>
        <p:spPr>
          <a:xfrm>
            <a:off x="4294648" y="1313644"/>
            <a:ext cx="18240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38" dirty="0">
                <a:solidFill>
                  <a:srgbClr val="7030A0"/>
                </a:solidFill>
                <a:latin typeface="Cambria Math"/>
                <a:cs typeface="Cambria Math"/>
              </a:rPr>
              <a:t>𝐩</a:t>
            </a:r>
            <a:endParaRPr sz="2100">
              <a:latin typeface="Cambria Math"/>
              <a:cs typeface="Cambria Math"/>
            </a:endParaRPr>
          </a:p>
        </p:txBody>
      </p:sp>
      <p:grpSp>
        <p:nvGrpSpPr>
          <p:cNvPr id="114" name="object 59">
            <a:extLst>
              <a:ext uri="{FF2B5EF4-FFF2-40B4-BE49-F238E27FC236}">
                <a16:creationId xmlns:a16="http://schemas.microsoft.com/office/drawing/2014/main" id="{A3C5F12E-BD2E-341A-6E11-536374993318}"/>
              </a:ext>
            </a:extLst>
          </p:cNvPr>
          <p:cNvGrpSpPr/>
          <p:nvPr/>
        </p:nvGrpSpPr>
        <p:grpSpPr>
          <a:xfrm>
            <a:off x="836291" y="2271242"/>
            <a:ext cx="2992278" cy="2743676"/>
            <a:chOff x="1115055" y="1885322"/>
            <a:chExt cx="3989704" cy="3658235"/>
          </a:xfrm>
        </p:grpSpPr>
        <p:sp>
          <p:nvSpPr>
            <p:cNvPr id="115" name="object 60">
              <a:extLst>
                <a:ext uri="{FF2B5EF4-FFF2-40B4-BE49-F238E27FC236}">
                  <a16:creationId xmlns:a16="http://schemas.microsoft.com/office/drawing/2014/main" id="{91923987-B103-27E4-E4CF-45BE3AC59DB9}"/>
                </a:ext>
              </a:extLst>
            </p:cNvPr>
            <p:cNvSpPr/>
            <p:nvPr/>
          </p:nvSpPr>
          <p:spPr>
            <a:xfrm>
              <a:off x="1115047" y="1885327"/>
              <a:ext cx="3488054" cy="3658235"/>
            </a:xfrm>
            <a:custGeom>
              <a:avLst/>
              <a:gdLst/>
              <a:ahLst/>
              <a:cxnLst/>
              <a:rect l="l" t="t" r="r" b="b"/>
              <a:pathLst>
                <a:path w="3488054" h="365823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488054" h="3658235">
                  <a:moveTo>
                    <a:pt x="3488029" y="3442652"/>
                  </a:moveTo>
                  <a:lnTo>
                    <a:pt x="3457549" y="3381692"/>
                  </a:lnTo>
                  <a:lnTo>
                    <a:pt x="3392779" y="3252152"/>
                  </a:lnTo>
                  <a:lnTo>
                    <a:pt x="3297529" y="3442652"/>
                  </a:lnTo>
                  <a:lnTo>
                    <a:pt x="3373729" y="3381692"/>
                  </a:lnTo>
                  <a:lnTo>
                    <a:pt x="3373729" y="3657917"/>
                  </a:lnTo>
                  <a:lnTo>
                    <a:pt x="3411829" y="3657917"/>
                  </a:lnTo>
                  <a:lnTo>
                    <a:pt x="3411829" y="3381692"/>
                  </a:lnTo>
                  <a:lnTo>
                    <a:pt x="3488029" y="34426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6" name="object 61">
              <a:extLst>
                <a:ext uri="{FF2B5EF4-FFF2-40B4-BE49-F238E27FC236}">
                  <a16:creationId xmlns:a16="http://schemas.microsoft.com/office/drawing/2014/main" id="{4D976397-5B0D-D2D5-6D2C-DA7C3D63F919}"/>
                </a:ext>
              </a:extLst>
            </p:cNvPr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6D3B876-8CD9-E8DA-F0D7-682AD68BA191}"/>
              </a:ext>
            </a:extLst>
          </p:cNvPr>
          <p:cNvGrpSpPr/>
          <p:nvPr/>
        </p:nvGrpSpPr>
        <p:grpSpPr>
          <a:xfrm>
            <a:off x="83106" y="2812346"/>
            <a:ext cx="8977789" cy="2937509"/>
            <a:chOff x="103518" y="2812213"/>
            <a:chExt cx="11970385" cy="3916679"/>
          </a:xfrm>
        </p:grpSpPr>
        <p:grpSp>
          <p:nvGrpSpPr>
            <p:cNvPr id="66" name="object 17">
              <a:extLst>
                <a:ext uri="{FF2B5EF4-FFF2-40B4-BE49-F238E27FC236}">
                  <a16:creationId xmlns:a16="http://schemas.microsoft.com/office/drawing/2014/main" id="{C90B48CD-5BBE-730F-0E32-E006F7C7765C}"/>
                </a:ext>
              </a:extLst>
            </p:cNvPr>
            <p:cNvGrpSpPr/>
            <p:nvPr/>
          </p:nvGrpSpPr>
          <p:grpSpPr>
            <a:xfrm>
              <a:off x="103518" y="2812213"/>
              <a:ext cx="11970385" cy="3916679"/>
              <a:chOff x="103518" y="2812213"/>
              <a:chExt cx="11970385" cy="3916679"/>
            </a:xfrm>
          </p:grpSpPr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6B069107-70B0-6E52-F3F5-3B2648B6928C}"/>
                  </a:ext>
                </a:extLst>
              </p:cNvPr>
              <p:cNvSpPr/>
              <p:nvPr/>
            </p:nvSpPr>
            <p:spPr>
              <a:xfrm>
                <a:off x="103518" y="2812213"/>
                <a:ext cx="11970385" cy="3916679"/>
              </a:xfrm>
              <a:custGeom>
                <a:avLst/>
                <a:gdLst/>
                <a:ahLst/>
                <a:cxnLst/>
                <a:rect l="l" t="t" r="r" b="b"/>
                <a:pathLst>
                  <a:path w="11970385" h="3916679">
                    <a:moveTo>
                      <a:pt x="11317344" y="0"/>
                    </a:moveTo>
                    <a:lnTo>
                      <a:pt x="652738" y="0"/>
                    </a:lnTo>
                    <a:lnTo>
                      <a:pt x="604024" y="1790"/>
                    </a:lnTo>
                    <a:lnTo>
                      <a:pt x="556281" y="7077"/>
                    </a:lnTo>
                    <a:lnTo>
                      <a:pt x="509638" y="15734"/>
                    </a:lnTo>
                    <a:lnTo>
                      <a:pt x="464219" y="27636"/>
                    </a:lnTo>
                    <a:lnTo>
                      <a:pt x="420151" y="42656"/>
                    </a:lnTo>
                    <a:lnTo>
                      <a:pt x="377560" y="60667"/>
                    </a:lnTo>
                    <a:lnTo>
                      <a:pt x="336573" y="81544"/>
                    </a:lnTo>
                    <a:lnTo>
                      <a:pt x="297315" y="105160"/>
                    </a:lnTo>
                    <a:lnTo>
                      <a:pt x="259913" y="131390"/>
                    </a:lnTo>
                    <a:lnTo>
                      <a:pt x="224494" y="160106"/>
                    </a:lnTo>
                    <a:lnTo>
                      <a:pt x="191182" y="191183"/>
                    </a:lnTo>
                    <a:lnTo>
                      <a:pt x="160105" y="224494"/>
                    </a:lnTo>
                    <a:lnTo>
                      <a:pt x="131389" y="259914"/>
                    </a:lnTo>
                    <a:lnTo>
                      <a:pt x="105160" y="297316"/>
                    </a:lnTo>
                    <a:lnTo>
                      <a:pt x="81544" y="336574"/>
                    </a:lnTo>
                    <a:lnTo>
                      <a:pt x="60667" y="377561"/>
                    </a:lnTo>
                    <a:lnTo>
                      <a:pt x="42655" y="420152"/>
                    </a:lnTo>
                    <a:lnTo>
                      <a:pt x="27636" y="464220"/>
                    </a:lnTo>
                    <a:lnTo>
                      <a:pt x="15734" y="509639"/>
                    </a:lnTo>
                    <a:lnTo>
                      <a:pt x="7077" y="556283"/>
                    </a:lnTo>
                    <a:lnTo>
                      <a:pt x="1790" y="604025"/>
                    </a:lnTo>
                    <a:lnTo>
                      <a:pt x="0" y="652740"/>
                    </a:lnTo>
                    <a:lnTo>
                      <a:pt x="0" y="3263651"/>
                    </a:lnTo>
                    <a:lnTo>
                      <a:pt x="1790" y="3312366"/>
                    </a:lnTo>
                    <a:lnTo>
                      <a:pt x="7077" y="3360108"/>
                    </a:lnTo>
                    <a:lnTo>
                      <a:pt x="15734" y="3406752"/>
                    </a:lnTo>
                    <a:lnTo>
                      <a:pt x="27636" y="3452171"/>
                    </a:lnTo>
                    <a:lnTo>
                      <a:pt x="42655" y="3496239"/>
                    </a:lnTo>
                    <a:lnTo>
                      <a:pt x="60667" y="3538830"/>
                    </a:lnTo>
                    <a:lnTo>
                      <a:pt x="81544" y="3579817"/>
                    </a:lnTo>
                    <a:lnTo>
                      <a:pt x="105160" y="3619075"/>
                    </a:lnTo>
                    <a:lnTo>
                      <a:pt x="131389" y="3656477"/>
                    </a:lnTo>
                    <a:lnTo>
                      <a:pt x="160105" y="3691897"/>
                    </a:lnTo>
                    <a:lnTo>
                      <a:pt x="191182" y="3725208"/>
                    </a:lnTo>
                    <a:lnTo>
                      <a:pt x="224494" y="3756285"/>
                    </a:lnTo>
                    <a:lnTo>
                      <a:pt x="259913" y="3785001"/>
                    </a:lnTo>
                    <a:lnTo>
                      <a:pt x="297315" y="3811231"/>
                    </a:lnTo>
                    <a:lnTo>
                      <a:pt x="336573" y="3834847"/>
                    </a:lnTo>
                    <a:lnTo>
                      <a:pt x="377560" y="3855724"/>
                    </a:lnTo>
                    <a:lnTo>
                      <a:pt x="420151" y="3873735"/>
                    </a:lnTo>
                    <a:lnTo>
                      <a:pt x="464219" y="3888755"/>
                    </a:lnTo>
                    <a:lnTo>
                      <a:pt x="509638" y="3900657"/>
                    </a:lnTo>
                    <a:lnTo>
                      <a:pt x="556281" y="3909314"/>
                    </a:lnTo>
                    <a:lnTo>
                      <a:pt x="604024" y="3914601"/>
                    </a:lnTo>
                    <a:lnTo>
                      <a:pt x="652738" y="3916391"/>
                    </a:lnTo>
                    <a:lnTo>
                      <a:pt x="11317344" y="3916391"/>
                    </a:lnTo>
                    <a:lnTo>
                      <a:pt x="11366058" y="3914601"/>
                    </a:lnTo>
                    <a:lnTo>
                      <a:pt x="11413801" y="3909314"/>
                    </a:lnTo>
                    <a:lnTo>
                      <a:pt x="11460444" y="3900657"/>
                    </a:lnTo>
                    <a:lnTo>
                      <a:pt x="11505863" y="3888755"/>
                    </a:lnTo>
                    <a:lnTo>
                      <a:pt x="11549931" y="3873735"/>
                    </a:lnTo>
                    <a:lnTo>
                      <a:pt x="11592522" y="3855724"/>
                    </a:lnTo>
                    <a:lnTo>
                      <a:pt x="11633509" y="3834847"/>
                    </a:lnTo>
                    <a:lnTo>
                      <a:pt x="11672767" y="3811231"/>
                    </a:lnTo>
                    <a:lnTo>
                      <a:pt x="11710169" y="3785001"/>
                    </a:lnTo>
                    <a:lnTo>
                      <a:pt x="11745588" y="3756285"/>
                    </a:lnTo>
                    <a:lnTo>
                      <a:pt x="11778900" y="3725208"/>
                    </a:lnTo>
                    <a:lnTo>
                      <a:pt x="11809977" y="3691897"/>
                    </a:lnTo>
                    <a:lnTo>
                      <a:pt x="11838693" y="3656477"/>
                    </a:lnTo>
                    <a:lnTo>
                      <a:pt x="11864923" y="3619075"/>
                    </a:lnTo>
                    <a:lnTo>
                      <a:pt x="11888539" y="3579817"/>
                    </a:lnTo>
                    <a:lnTo>
                      <a:pt x="11909416" y="3538830"/>
                    </a:lnTo>
                    <a:lnTo>
                      <a:pt x="11927427" y="3496239"/>
                    </a:lnTo>
                    <a:lnTo>
                      <a:pt x="11942447" y="3452171"/>
                    </a:lnTo>
                    <a:lnTo>
                      <a:pt x="11954348" y="3406752"/>
                    </a:lnTo>
                    <a:lnTo>
                      <a:pt x="11963006" y="3360108"/>
                    </a:lnTo>
                    <a:lnTo>
                      <a:pt x="11968293" y="3312366"/>
                    </a:lnTo>
                    <a:lnTo>
                      <a:pt x="11970083" y="3263651"/>
                    </a:lnTo>
                    <a:lnTo>
                      <a:pt x="11970083" y="652740"/>
                    </a:lnTo>
                    <a:lnTo>
                      <a:pt x="11968293" y="604025"/>
                    </a:lnTo>
                    <a:lnTo>
                      <a:pt x="11963006" y="556283"/>
                    </a:lnTo>
                    <a:lnTo>
                      <a:pt x="11954348" y="509639"/>
                    </a:lnTo>
                    <a:lnTo>
                      <a:pt x="11942447" y="464220"/>
                    </a:lnTo>
                    <a:lnTo>
                      <a:pt x="11927427" y="420152"/>
                    </a:lnTo>
                    <a:lnTo>
                      <a:pt x="11909416" y="377561"/>
                    </a:lnTo>
                    <a:lnTo>
                      <a:pt x="11888539" y="336574"/>
                    </a:lnTo>
                    <a:lnTo>
                      <a:pt x="11864923" y="297316"/>
                    </a:lnTo>
                    <a:lnTo>
                      <a:pt x="11838693" y="259914"/>
                    </a:lnTo>
                    <a:lnTo>
                      <a:pt x="11809977" y="224494"/>
                    </a:lnTo>
                    <a:lnTo>
                      <a:pt x="11778900" y="191183"/>
                    </a:lnTo>
                    <a:lnTo>
                      <a:pt x="11745588" y="160106"/>
                    </a:lnTo>
                    <a:lnTo>
                      <a:pt x="11710169" y="131390"/>
                    </a:lnTo>
                    <a:lnTo>
                      <a:pt x="11672767" y="105160"/>
                    </a:lnTo>
                    <a:lnTo>
                      <a:pt x="11633509" y="81544"/>
                    </a:lnTo>
                    <a:lnTo>
                      <a:pt x="11592522" y="60667"/>
                    </a:lnTo>
                    <a:lnTo>
                      <a:pt x="11549931" y="42656"/>
                    </a:lnTo>
                    <a:lnTo>
                      <a:pt x="11505863" y="27636"/>
                    </a:lnTo>
                    <a:lnTo>
                      <a:pt x="11460444" y="15734"/>
                    </a:lnTo>
                    <a:lnTo>
                      <a:pt x="11413801" y="7077"/>
                    </a:lnTo>
                    <a:lnTo>
                      <a:pt x="11366058" y="1790"/>
                    </a:lnTo>
                    <a:lnTo>
                      <a:pt x="11317344" y="0"/>
                    </a:lnTo>
                    <a:close/>
                  </a:path>
                </a:pathLst>
              </a:custGeom>
              <a:solidFill>
                <a:srgbClr val="D6DCE5">
                  <a:alpha val="30198"/>
                </a:srgbClr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C64D2898-7605-CBA5-6C05-6229B7684BEE}"/>
                  </a:ext>
                </a:extLst>
              </p:cNvPr>
              <p:cNvSpPr/>
              <p:nvPr/>
            </p:nvSpPr>
            <p:spPr>
              <a:xfrm>
                <a:off x="1742047" y="5887755"/>
                <a:ext cx="891286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8912860" h="190500">
                    <a:moveTo>
                      <a:pt x="8722225" y="0"/>
                    </a:moveTo>
                    <a:lnTo>
                      <a:pt x="8783185" y="76199"/>
                    </a:lnTo>
                    <a:lnTo>
                      <a:pt x="0" y="76198"/>
                    </a:lnTo>
                    <a:lnTo>
                      <a:pt x="0" y="114298"/>
                    </a:lnTo>
                    <a:lnTo>
                      <a:pt x="8783185" y="114299"/>
                    </a:lnTo>
                    <a:lnTo>
                      <a:pt x="8722225" y="190499"/>
                    </a:lnTo>
                    <a:lnTo>
                      <a:pt x="8912725" y="95249"/>
                    </a:lnTo>
                    <a:lnTo>
                      <a:pt x="8722225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9" name="object 20">
              <a:extLst>
                <a:ext uri="{FF2B5EF4-FFF2-40B4-BE49-F238E27FC236}">
                  <a16:creationId xmlns:a16="http://schemas.microsoft.com/office/drawing/2014/main" id="{9F48DE44-72B7-A08D-C1EC-BF73B0277DFB}"/>
                </a:ext>
              </a:extLst>
            </p:cNvPr>
            <p:cNvSpPr txBox="1"/>
            <p:nvPr/>
          </p:nvSpPr>
          <p:spPr>
            <a:xfrm>
              <a:off x="270725" y="3003812"/>
              <a:ext cx="1503680" cy="491161"/>
            </a:xfrm>
            <a:prstGeom prst="rect">
              <a:avLst/>
            </a:prstGeom>
          </p:spPr>
          <p:txBody>
            <a:bodyPr vert="horz" wrap="square" lIns="0" tIns="10478" rIns="0" bIns="0" rtlCol="0">
              <a:spAutoFit/>
            </a:bodyPr>
            <a:lstStyle/>
            <a:p>
              <a:pPr marL="9525">
                <a:spcBef>
                  <a:spcPts val="83"/>
                </a:spcBef>
              </a:pPr>
              <a:r>
                <a:rPr sz="2325" spc="-94" dirty="0">
                  <a:latin typeface="Arial Narrow"/>
                  <a:cs typeface="Arial Narrow"/>
                </a:rPr>
                <a:t>Confidence</a:t>
              </a:r>
              <a:endParaRPr sz="2325">
                <a:latin typeface="Arial Narrow"/>
                <a:cs typeface="Arial Narrow"/>
              </a:endParaRPr>
            </a:p>
          </p:txBody>
        </p:sp>
        <p:grpSp>
          <p:nvGrpSpPr>
            <p:cNvPr id="70" name="object 21">
              <a:extLst>
                <a:ext uri="{FF2B5EF4-FFF2-40B4-BE49-F238E27FC236}">
                  <a16:creationId xmlns:a16="http://schemas.microsoft.com/office/drawing/2014/main" id="{51933EAF-8BE4-A307-40DD-864F2A59D619}"/>
                </a:ext>
              </a:extLst>
            </p:cNvPr>
            <p:cNvGrpSpPr/>
            <p:nvPr/>
          </p:nvGrpSpPr>
          <p:grpSpPr>
            <a:xfrm>
              <a:off x="1840150" y="3034339"/>
              <a:ext cx="8025765" cy="3200400"/>
              <a:chOff x="1840150" y="3034339"/>
              <a:chExt cx="8025765" cy="3200400"/>
            </a:xfrm>
          </p:grpSpPr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C7371FB2-04B9-CB86-1C90-B24418AE96E5}"/>
                  </a:ext>
                </a:extLst>
              </p:cNvPr>
              <p:cNvSpPr/>
              <p:nvPr/>
            </p:nvSpPr>
            <p:spPr>
              <a:xfrm>
                <a:off x="2486850" y="5336539"/>
                <a:ext cx="2228215" cy="647065"/>
              </a:xfrm>
              <a:custGeom>
                <a:avLst/>
                <a:gdLst/>
                <a:ahLst/>
                <a:cxnLst/>
                <a:rect l="l" t="t" r="r" b="b"/>
                <a:pathLst>
                  <a:path w="2228215" h="647064">
                    <a:moveTo>
                      <a:pt x="171450" y="349694"/>
                    </a:moveTo>
                    <a:lnTo>
                      <a:pt x="164706" y="316318"/>
                    </a:lnTo>
                    <a:lnTo>
                      <a:pt x="146342" y="289077"/>
                    </a:lnTo>
                    <a:lnTo>
                      <a:pt x="119087" y="270700"/>
                    </a:lnTo>
                    <a:lnTo>
                      <a:pt x="85725" y="263969"/>
                    </a:lnTo>
                    <a:lnTo>
                      <a:pt x="52349" y="270700"/>
                    </a:lnTo>
                    <a:lnTo>
                      <a:pt x="25107" y="289077"/>
                    </a:lnTo>
                    <a:lnTo>
                      <a:pt x="6731" y="316318"/>
                    </a:lnTo>
                    <a:lnTo>
                      <a:pt x="0" y="349694"/>
                    </a:lnTo>
                    <a:lnTo>
                      <a:pt x="3848" y="375183"/>
                    </a:lnTo>
                    <a:lnTo>
                      <a:pt x="14643" y="397624"/>
                    </a:lnTo>
                    <a:lnTo>
                      <a:pt x="31191" y="415836"/>
                    </a:lnTo>
                    <a:lnTo>
                      <a:pt x="52362" y="428675"/>
                    </a:lnTo>
                    <a:lnTo>
                      <a:pt x="57150" y="429653"/>
                    </a:lnTo>
                    <a:lnTo>
                      <a:pt x="57150" y="646468"/>
                    </a:lnTo>
                    <a:lnTo>
                      <a:pt x="114300" y="646468"/>
                    </a:lnTo>
                    <a:lnTo>
                      <a:pt x="114300" y="429641"/>
                    </a:lnTo>
                    <a:lnTo>
                      <a:pt x="119087" y="428675"/>
                    </a:lnTo>
                    <a:lnTo>
                      <a:pt x="140246" y="415836"/>
                    </a:lnTo>
                    <a:lnTo>
                      <a:pt x="156806" y="397624"/>
                    </a:lnTo>
                    <a:lnTo>
                      <a:pt x="167589" y="375183"/>
                    </a:lnTo>
                    <a:lnTo>
                      <a:pt x="171450" y="349694"/>
                    </a:lnTo>
                    <a:close/>
                  </a:path>
                  <a:path w="2228215" h="647064">
                    <a:moveTo>
                      <a:pt x="2227910" y="85394"/>
                    </a:moveTo>
                    <a:lnTo>
                      <a:pt x="2221039" y="52057"/>
                    </a:lnTo>
                    <a:lnTo>
                      <a:pt x="2202573" y="24879"/>
                    </a:lnTo>
                    <a:lnTo>
                      <a:pt x="2175243" y="6616"/>
                    </a:lnTo>
                    <a:lnTo>
                      <a:pt x="2141855" y="0"/>
                    </a:lnTo>
                    <a:lnTo>
                      <a:pt x="2108517" y="6870"/>
                    </a:lnTo>
                    <a:lnTo>
                      <a:pt x="2081339" y="25349"/>
                    </a:lnTo>
                    <a:lnTo>
                      <a:pt x="2063064" y="52666"/>
                    </a:lnTo>
                    <a:lnTo>
                      <a:pt x="2056460" y="86055"/>
                    </a:lnTo>
                    <a:lnTo>
                      <a:pt x="2060409" y="111531"/>
                    </a:lnTo>
                    <a:lnTo>
                      <a:pt x="2071281" y="133934"/>
                    </a:lnTo>
                    <a:lnTo>
                      <a:pt x="2087905" y="152082"/>
                    </a:lnTo>
                    <a:lnTo>
                      <a:pt x="2109114" y="164846"/>
                    </a:lnTo>
                    <a:lnTo>
                      <a:pt x="2113915" y="165798"/>
                    </a:lnTo>
                    <a:lnTo>
                      <a:pt x="2115756" y="646582"/>
                    </a:lnTo>
                    <a:lnTo>
                      <a:pt x="2172906" y="646366"/>
                    </a:lnTo>
                    <a:lnTo>
                      <a:pt x="2171065" y="165569"/>
                    </a:lnTo>
                    <a:lnTo>
                      <a:pt x="2175853" y="164592"/>
                    </a:lnTo>
                    <a:lnTo>
                      <a:pt x="2196960" y="151663"/>
                    </a:lnTo>
                    <a:lnTo>
                      <a:pt x="2213445" y="133388"/>
                    </a:lnTo>
                    <a:lnTo>
                      <a:pt x="2224151" y="110909"/>
                    </a:lnTo>
                    <a:lnTo>
                      <a:pt x="2227910" y="85394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706FE837-6573-EBEF-B139-4D70F692B636}"/>
                  </a:ext>
                </a:extLst>
              </p:cNvPr>
              <p:cNvSpPr/>
              <p:nvPr/>
            </p:nvSpPr>
            <p:spPr>
              <a:xfrm>
                <a:off x="1840150" y="3034339"/>
                <a:ext cx="190500" cy="32004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3200400">
                    <a:moveTo>
                      <a:pt x="160043" y="129517"/>
                    </a:moveTo>
                    <a:lnTo>
                      <a:pt x="76273" y="129517"/>
                    </a:lnTo>
                    <a:lnTo>
                      <a:pt x="72577" y="3200056"/>
                    </a:lnTo>
                    <a:lnTo>
                      <a:pt x="110677" y="3200102"/>
                    </a:lnTo>
                    <a:lnTo>
                      <a:pt x="114373" y="129562"/>
                    </a:lnTo>
                    <a:lnTo>
                      <a:pt x="160065" y="129562"/>
                    </a:lnTo>
                    <a:close/>
                  </a:path>
                  <a:path w="190500" h="3200400">
                    <a:moveTo>
                      <a:pt x="160065" y="129562"/>
                    </a:moveTo>
                    <a:lnTo>
                      <a:pt x="114373" y="129562"/>
                    </a:lnTo>
                    <a:lnTo>
                      <a:pt x="190500" y="190614"/>
                    </a:lnTo>
                    <a:lnTo>
                      <a:pt x="160065" y="129562"/>
                    </a:lnTo>
                    <a:close/>
                  </a:path>
                  <a:path w="190500" h="3200400">
                    <a:moveTo>
                      <a:pt x="95478" y="0"/>
                    </a:moveTo>
                    <a:lnTo>
                      <a:pt x="0" y="190385"/>
                    </a:lnTo>
                    <a:lnTo>
                      <a:pt x="76273" y="129517"/>
                    </a:lnTo>
                    <a:lnTo>
                      <a:pt x="160043" y="129517"/>
                    </a:lnTo>
                    <a:lnTo>
                      <a:pt x="95478" y="0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1F4EB9BC-7D76-7779-2875-5FBA690B0AA3}"/>
                  </a:ext>
                </a:extLst>
              </p:cNvPr>
              <p:cNvSpPr/>
              <p:nvPr/>
            </p:nvSpPr>
            <p:spPr>
              <a:xfrm>
                <a:off x="6598285" y="4981536"/>
                <a:ext cx="3267710" cy="1003300"/>
              </a:xfrm>
              <a:custGeom>
                <a:avLst/>
                <a:gdLst/>
                <a:ahLst/>
                <a:cxnLst/>
                <a:rect l="l" t="t" r="r" b="b"/>
                <a:pathLst>
                  <a:path w="3267709" h="1003300">
                    <a:moveTo>
                      <a:pt x="171437" y="85369"/>
                    </a:moveTo>
                    <a:lnTo>
                      <a:pt x="164566" y="52031"/>
                    </a:lnTo>
                    <a:lnTo>
                      <a:pt x="146088" y="24866"/>
                    </a:lnTo>
                    <a:lnTo>
                      <a:pt x="118757" y="6604"/>
                    </a:lnTo>
                    <a:lnTo>
                      <a:pt x="85369" y="0"/>
                    </a:lnTo>
                    <a:lnTo>
                      <a:pt x="52019" y="6883"/>
                    </a:lnTo>
                    <a:lnTo>
                      <a:pt x="24853" y="25361"/>
                    </a:lnTo>
                    <a:lnTo>
                      <a:pt x="6591" y="52692"/>
                    </a:lnTo>
                    <a:lnTo>
                      <a:pt x="0" y="86080"/>
                    </a:lnTo>
                    <a:lnTo>
                      <a:pt x="3949" y="111556"/>
                    </a:lnTo>
                    <a:lnTo>
                      <a:pt x="14833" y="133946"/>
                    </a:lnTo>
                    <a:lnTo>
                      <a:pt x="31457" y="152107"/>
                    </a:lnTo>
                    <a:lnTo>
                      <a:pt x="52679" y="164858"/>
                    </a:lnTo>
                    <a:lnTo>
                      <a:pt x="57480" y="165798"/>
                    </a:lnTo>
                    <a:lnTo>
                      <a:pt x="60934" y="1002969"/>
                    </a:lnTo>
                    <a:lnTo>
                      <a:pt x="118084" y="1002728"/>
                    </a:lnTo>
                    <a:lnTo>
                      <a:pt x="114630" y="165569"/>
                    </a:lnTo>
                    <a:lnTo>
                      <a:pt x="119418" y="164579"/>
                    </a:lnTo>
                    <a:lnTo>
                      <a:pt x="140525" y="151650"/>
                    </a:lnTo>
                    <a:lnTo>
                      <a:pt x="156997" y="133362"/>
                    </a:lnTo>
                    <a:lnTo>
                      <a:pt x="167690" y="110883"/>
                    </a:lnTo>
                    <a:lnTo>
                      <a:pt x="171437" y="85369"/>
                    </a:lnTo>
                    <a:close/>
                  </a:path>
                  <a:path w="3267709" h="1003300">
                    <a:moveTo>
                      <a:pt x="1208595" y="790206"/>
                    </a:moveTo>
                    <a:lnTo>
                      <a:pt x="1202347" y="756742"/>
                    </a:lnTo>
                    <a:lnTo>
                      <a:pt x="1184389" y="729221"/>
                    </a:lnTo>
                    <a:lnTo>
                      <a:pt x="1157414" y="710450"/>
                    </a:lnTo>
                    <a:lnTo>
                      <a:pt x="1124153" y="703211"/>
                    </a:lnTo>
                    <a:lnTo>
                      <a:pt x="1090688" y="709460"/>
                    </a:lnTo>
                    <a:lnTo>
                      <a:pt x="1063167" y="727430"/>
                    </a:lnTo>
                    <a:lnTo>
                      <a:pt x="1044397" y="754392"/>
                    </a:lnTo>
                    <a:lnTo>
                      <a:pt x="1037158" y="787666"/>
                    </a:lnTo>
                    <a:lnTo>
                      <a:pt x="1040638" y="813206"/>
                    </a:lnTo>
                    <a:lnTo>
                      <a:pt x="1051090" y="835799"/>
                    </a:lnTo>
                    <a:lnTo>
                      <a:pt x="1067371" y="854265"/>
                    </a:lnTo>
                    <a:lnTo>
                      <a:pt x="1088339" y="867422"/>
                    </a:lnTo>
                    <a:lnTo>
                      <a:pt x="1093127" y="868451"/>
                    </a:lnTo>
                    <a:lnTo>
                      <a:pt x="1091145" y="1002144"/>
                    </a:lnTo>
                    <a:lnTo>
                      <a:pt x="1148283" y="1002982"/>
                    </a:lnTo>
                    <a:lnTo>
                      <a:pt x="1150264" y="869302"/>
                    </a:lnTo>
                    <a:lnTo>
                      <a:pt x="1155077" y="868400"/>
                    </a:lnTo>
                    <a:lnTo>
                      <a:pt x="1176426" y="855878"/>
                    </a:lnTo>
                    <a:lnTo>
                      <a:pt x="1193241" y="837907"/>
                    </a:lnTo>
                    <a:lnTo>
                      <a:pt x="1204366" y="815632"/>
                    </a:lnTo>
                    <a:lnTo>
                      <a:pt x="1208595" y="790206"/>
                    </a:lnTo>
                    <a:close/>
                  </a:path>
                  <a:path w="3267709" h="1003300">
                    <a:moveTo>
                      <a:pt x="2229891" y="704126"/>
                    </a:moveTo>
                    <a:lnTo>
                      <a:pt x="2222931" y="670801"/>
                    </a:lnTo>
                    <a:lnTo>
                      <a:pt x="2204377" y="643674"/>
                    </a:lnTo>
                    <a:lnTo>
                      <a:pt x="2177008" y="625487"/>
                    </a:lnTo>
                    <a:lnTo>
                      <a:pt x="2143595" y="618972"/>
                    </a:lnTo>
                    <a:lnTo>
                      <a:pt x="2110270" y="625932"/>
                    </a:lnTo>
                    <a:lnTo>
                      <a:pt x="2083142" y="644474"/>
                    </a:lnTo>
                    <a:lnTo>
                      <a:pt x="2064956" y="671842"/>
                    </a:lnTo>
                    <a:lnTo>
                      <a:pt x="2058441" y="705256"/>
                    </a:lnTo>
                    <a:lnTo>
                      <a:pt x="2062467" y="730719"/>
                    </a:lnTo>
                    <a:lnTo>
                      <a:pt x="2073402" y="753097"/>
                    </a:lnTo>
                    <a:lnTo>
                      <a:pt x="2090077" y="771207"/>
                    </a:lnTo>
                    <a:lnTo>
                      <a:pt x="2111311" y="783894"/>
                    </a:lnTo>
                    <a:lnTo>
                      <a:pt x="2116112" y="784834"/>
                    </a:lnTo>
                    <a:lnTo>
                      <a:pt x="2117547" y="1002753"/>
                    </a:lnTo>
                    <a:lnTo>
                      <a:pt x="2174697" y="1002372"/>
                    </a:lnTo>
                    <a:lnTo>
                      <a:pt x="2173262" y="784466"/>
                    </a:lnTo>
                    <a:lnTo>
                      <a:pt x="2178050" y="783463"/>
                    </a:lnTo>
                    <a:lnTo>
                      <a:pt x="2199132" y="770483"/>
                    </a:lnTo>
                    <a:lnTo>
                      <a:pt x="2215565" y="752157"/>
                    </a:lnTo>
                    <a:lnTo>
                      <a:pt x="2226195" y="729640"/>
                    </a:lnTo>
                    <a:lnTo>
                      <a:pt x="2229891" y="704126"/>
                    </a:lnTo>
                    <a:close/>
                  </a:path>
                  <a:path w="3267709" h="1003300">
                    <a:moveTo>
                      <a:pt x="3267329" y="638289"/>
                    </a:moveTo>
                    <a:lnTo>
                      <a:pt x="3260725" y="604901"/>
                    </a:lnTo>
                    <a:lnTo>
                      <a:pt x="3242475" y="577570"/>
                    </a:lnTo>
                    <a:lnTo>
                      <a:pt x="3215297" y="559092"/>
                    </a:lnTo>
                    <a:lnTo>
                      <a:pt x="3181959" y="552221"/>
                    </a:lnTo>
                    <a:lnTo>
                      <a:pt x="3148558" y="558825"/>
                    </a:lnTo>
                    <a:lnTo>
                      <a:pt x="3121241" y="577088"/>
                    </a:lnTo>
                    <a:lnTo>
                      <a:pt x="3102749" y="604253"/>
                    </a:lnTo>
                    <a:lnTo>
                      <a:pt x="3095879" y="637590"/>
                    </a:lnTo>
                    <a:lnTo>
                      <a:pt x="3099638" y="663105"/>
                    </a:lnTo>
                    <a:lnTo>
                      <a:pt x="3110331" y="685584"/>
                    </a:lnTo>
                    <a:lnTo>
                      <a:pt x="3126803" y="703872"/>
                    </a:lnTo>
                    <a:lnTo>
                      <a:pt x="3147923" y="716800"/>
                    </a:lnTo>
                    <a:lnTo>
                      <a:pt x="3152711" y="717778"/>
                    </a:lnTo>
                    <a:lnTo>
                      <a:pt x="3151543" y="1002449"/>
                    </a:lnTo>
                    <a:lnTo>
                      <a:pt x="3208693" y="1002677"/>
                    </a:lnTo>
                    <a:lnTo>
                      <a:pt x="3209861" y="718019"/>
                    </a:lnTo>
                    <a:lnTo>
                      <a:pt x="3214649" y="717067"/>
                    </a:lnTo>
                    <a:lnTo>
                      <a:pt x="3235871" y="704316"/>
                    </a:lnTo>
                    <a:lnTo>
                      <a:pt x="3252495" y="686168"/>
                    </a:lnTo>
                    <a:lnTo>
                      <a:pt x="3263379" y="663765"/>
                    </a:lnTo>
                    <a:lnTo>
                      <a:pt x="3267329" y="638289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74" name="object 25">
              <a:extLst>
                <a:ext uri="{FF2B5EF4-FFF2-40B4-BE49-F238E27FC236}">
                  <a16:creationId xmlns:a16="http://schemas.microsoft.com/office/drawing/2014/main" id="{ADE340D2-B48E-288C-79FA-0FC6594DCB3A}"/>
                </a:ext>
              </a:extLst>
            </p:cNvPr>
            <p:cNvSpPr txBox="1"/>
            <p:nvPr/>
          </p:nvSpPr>
          <p:spPr>
            <a:xfrm>
              <a:off x="10865104" y="5723315"/>
              <a:ext cx="1032511" cy="491161"/>
            </a:xfrm>
            <a:prstGeom prst="rect">
              <a:avLst/>
            </a:prstGeom>
          </p:spPr>
          <p:txBody>
            <a:bodyPr vert="horz" wrap="square" lIns="0" tIns="10478" rIns="0" bIns="0" rtlCol="0">
              <a:spAutoFit/>
            </a:bodyPr>
            <a:lstStyle/>
            <a:p>
              <a:pPr marL="9525">
                <a:spcBef>
                  <a:spcPts val="83"/>
                </a:spcBef>
              </a:pPr>
              <a:r>
                <a:rPr sz="2325" spc="-120" dirty="0">
                  <a:latin typeface="Arial Narrow"/>
                  <a:cs typeface="Arial Narrow"/>
                </a:rPr>
                <a:t>Classes</a:t>
              </a:r>
              <a:endParaRPr sz="2325">
                <a:latin typeface="Arial Narrow"/>
                <a:cs typeface="Arial Narrow"/>
              </a:endParaRPr>
            </a:p>
          </p:txBody>
        </p:sp>
        <p:sp>
          <p:nvSpPr>
            <p:cNvPr id="75" name="object 26">
              <a:extLst>
                <a:ext uri="{FF2B5EF4-FFF2-40B4-BE49-F238E27FC236}">
                  <a16:creationId xmlns:a16="http://schemas.microsoft.com/office/drawing/2014/main" id="{7FBDB617-32E5-0CCB-B7E0-64E474E55700}"/>
                </a:ext>
              </a:extLst>
            </p:cNvPr>
            <p:cNvSpPr txBox="1"/>
            <p:nvPr/>
          </p:nvSpPr>
          <p:spPr>
            <a:xfrm>
              <a:off x="2331177" y="6007953"/>
              <a:ext cx="528320" cy="461023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</a:pPr>
              <a:r>
                <a:rPr sz="2175" spc="-15" dirty="0">
                  <a:solidFill>
                    <a:srgbClr val="44546A"/>
                  </a:solidFill>
                  <a:latin typeface="Arial Narrow"/>
                  <a:cs typeface="Arial Narrow"/>
                </a:rPr>
                <a:t>bird</a:t>
              </a:r>
              <a:endParaRPr sz="2175">
                <a:latin typeface="Arial Narrow"/>
                <a:cs typeface="Arial Narrow"/>
              </a:endParaRPr>
            </a:p>
          </p:txBody>
        </p:sp>
        <p:sp>
          <p:nvSpPr>
            <p:cNvPr id="76" name="object 27">
              <a:extLst>
                <a:ext uri="{FF2B5EF4-FFF2-40B4-BE49-F238E27FC236}">
                  <a16:creationId xmlns:a16="http://schemas.microsoft.com/office/drawing/2014/main" id="{E214994A-0C4B-7E54-D64B-2589824E0082}"/>
                </a:ext>
              </a:extLst>
            </p:cNvPr>
            <p:cNvSpPr/>
            <p:nvPr/>
          </p:nvSpPr>
          <p:spPr>
            <a:xfrm>
              <a:off x="3509479" y="3804653"/>
              <a:ext cx="2239645" cy="2173605"/>
            </a:xfrm>
            <a:custGeom>
              <a:avLst/>
              <a:gdLst/>
              <a:ahLst/>
              <a:cxnLst/>
              <a:rect l="l" t="t" r="r" b="b"/>
              <a:pathLst>
                <a:path w="2239645" h="2173604">
                  <a:moveTo>
                    <a:pt x="171437" y="1911299"/>
                  </a:moveTo>
                  <a:lnTo>
                    <a:pt x="164211" y="1878025"/>
                  </a:lnTo>
                  <a:lnTo>
                    <a:pt x="145440" y="1851050"/>
                  </a:lnTo>
                  <a:lnTo>
                    <a:pt x="117932" y="1833079"/>
                  </a:lnTo>
                  <a:lnTo>
                    <a:pt x="84467" y="1826831"/>
                  </a:lnTo>
                  <a:lnTo>
                    <a:pt x="51193" y="1834057"/>
                  </a:lnTo>
                  <a:lnTo>
                    <a:pt x="24218" y="1852815"/>
                  </a:lnTo>
                  <a:lnTo>
                    <a:pt x="6248" y="1880336"/>
                  </a:lnTo>
                  <a:lnTo>
                    <a:pt x="0" y="1913801"/>
                  </a:lnTo>
                  <a:lnTo>
                    <a:pt x="4229" y="1939226"/>
                  </a:lnTo>
                  <a:lnTo>
                    <a:pt x="15341" y="1961502"/>
                  </a:lnTo>
                  <a:lnTo>
                    <a:pt x="32156" y="1979485"/>
                  </a:lnTo>
                  <a:lnTo>
                    <a:pt x="53505" y="1992007"/>
                  </a:lnTo>
                  <a:lnTo>
                    <a:pt x="58305" y="1992909"/>
                  </a:lnTo>
                  <a:lnTo>
                    <a:pt x="60934" y="2173059"/>
                  </a:lnTo>
                  <a:lnTo>
                    <a:pt x="118084" y="2172233"/>
                  </a:lnTo>
                  <a:lnTo>
                    <a:pt x="115455" y="1992083"/>
                  </a:lnTo>
                  <a:lnTo>
                    <a:pt x="120230" y="1991042"/>
                  </a:lnTo>
                  <a:lnTo>
                    <a:pt x="141198" y="1977898"/>
                  </a:lnTo>
                  <a:lnTo>
                    <a:pt x="157492" y="1959432"/>
                  </a:lnTo>
                  <a:lnTo>
                    <a:pt x="167944" y="1936838"/>
                  </a:lnTo>
                  <a:lnTo>
                    <a:pt x="171437" y="1911299"/>
                  </a:lnTo>
                  <a:close/>
                </a:path>
                <a:path w="2239645" h="2173604">
                  <a:moveTo>
                    <a:pt x="2239276" y="85877"/>
                  </a:moveTo>
                  <a:lnTo>
                    <a:pt x="2232596" y="52501"/>
                  </a:lnTo>
                  <a:lnTo>
                    <a:pt x="2214283" y="25222"/>
                  </a:lnTo>
                  <a:lnTo>
                    <a:pt x="2187067" y="6794"/>
                  </a:lnTo>
                  <a:lnTo>
                    <a:pt x="2153704" y="0"/>
                  </a:lnTo>
                  <a:lnTo>
                    <a:pt x="2120328" y="6680"/>
                  </a:lnTo>
                  <a:lnTo>
                    <a:pt x="2093048" y="25006"/>
                  </a:lnTo>
                  <a:lnTo>
                    <a:pt x="2074621" y="52209"/>
                  </a:lnTo>
                  <a:lnTo>
                    <a:pt x="2067826" y="85572"/>
                  </a:lnTo>
                  <a:lnTo>
                    <a:pt x="2071636" y="111074"/>
                  </a:lnTo>
                  <a:lnTo>
                    <a:pt x="2082380" y="133527"/>
                  </a:lnTo>
                  <a:lnTo>
                    <a:pt x="2098903" y="151777"/>
                  </a:lnTo>
                  <a:lnTo>
                    <a:pt x="2120036" y="164655"/>
                  </a:lnTo>
                  <a:lnTo>
                    <a:pt x="2124824" y="165633"/>
                  </a:lnTo>
                  <a:lnTo>
                    <a:pt x="2121179" y="2167712"/>
                  </a:lnTo>
                  <a:lnTo>
                    <a:pt x="2178329" y="2167813"/>
                  </a:lnTo>
                  <a:lnTo>
                    <a:pt x="2181974" y="165735"/>
                  </a:lnTo>
                  <a:lnTo>
                    <a:pt x="2186775" y="164782"/>
                  </a:lnTo>
                  <a:lnTo>
                    <a:pt x="2207958" y="151980"/>
                  </a:lnTo>
                  <a:lnTo>
                    <a:pt x="2224544" y="133781"/>
                  </a:lnTo>
                  <a:lnTo>
                    <a:pt x="2235377" y="111366"/>
                  </a:lnTo>
                  <a:lnTo>
                    <a:pt x="2239276" y="85877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28">
              <a:extLst>
                <a:ext uri="{FF2B5EF4-FFF2-40B4-BE49-F238E27FC236}">
                  <a16:creationId xmlns:a16="http://schemas.microsoft.com/office/drawing/2014/main" id="{71855480-B9CD-A564-4D67-B9912BAF0547}"/>
                </a:ext>
              </a:extLst>
            </p:cNvPr>
            <p:cNvSpPr txBox="1"/>
            <p:nvPr/>
          </p:nvSpPr>
          <p:spPr>
            <a:xfrm>
              <a:off x="3387062" y="6007953"/>
              <a:ext cx="5743575" cy="461023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  <a:tabLst>
                  <a:tab pos="786289" algn="l"/>
                  <a:tab pos="1517333" algn="l"/>
                  <a:tab pos="2339816" algn="l"/>
                  <a:tab pos="3133725" algn="l"/>
                  <a:tab pos="3735229" algn="l"/>
                </a:tabLst>
              </a:pPr>
              <a:r>
                <a:rPr sz="2175" spc="-19" dirty="0">
                  <a:solidFill>
                    <a:srgbClr val="44546A"/>
                  </a:solidFill>
                  <a:latin typeface="Arial Narrow"/>
                  <a:cs typeface="Arial Narrow"/>
                </a:rPr>
                <a:t>car</a:t>
              </a:r>
              <a:r>
                <a:rPr sz="2175" dirty="0">
                  <a:solidFill>
                    <a:srgbClr val="44546A"/>
                  </a:solidFill>
                  <a:latin typeface="Arial Narrow"/>
                  <a:cs typeface="Arial Narrow"/>
                </a:rPr>
                <a:t>	</a:t>
              </a:r>
              <a:r>
                <a:rPr sz="2175" spc="-19" dirty="0">
                  <a:solidFill>
                    <a:srgbClr val="44546A"/>
                  </a:solidFill>
                  <a:latin typeface="Arial Narrow"/>
                  <a:cs typeface="Arial Narrow"/>
                </a:rPr>
                <a:t>cat</a:t>
              </a:r>
              <a:r>
                <a:rPr sz="2175" dirty="0">
                  <a:solidFill>
                    <a:srgbClr val="44546A"/>
                  </a:solidFill>
                  <a:latin typeface="Arial Narrow"/>
                  <a:cs typeface="Arial Narrow"/>
                </a:rPr>
                <a:t>	</a:t>
              </a:r>
              <a:r>
                <a:rPr sz="2175" spc="-19" dirty="0">
                  <a:solidFill>
                    <a:srgbClr val="44546A"/>
                  </a:solidFill>
                  <a:latin typeface="Arial Narrow"/>
                  <a:cs typeface="Arial Narrow"/>
                </a:rPr>
                <a:t>dog</a:t>
              </a:r>
              <a:r>
                <a:rPr sz="2175" dirty="0">
                  <a:solidFill>
                    <a:srgbClr val="44546A"/>
                  </a:solidFill>
                  <a:latin typeface="Arial Narrow"/>
                  <a:cs typeface="Arial Narrow"/>
                </a:rPr>
                <a:t>	</a:t>
              </a:r>
              <a:r>
                <a:rPr sz="2175" spc="-19" dirty="0">
                  <a:solidFill>
                    <a:srgbClr val="44546A"/>
                  </a:solidFill>
                  <a:latin typeface="Arial Narrow"/>
                  <a:cs typeface="Arial Narrow"/>
                </a:rPr>
                <a:t>fox</a:t>
              </a:r>
              <a:r>
                <a:rPr sz="2175" dirty="0">
                  <a:solidFill>
                    <a:srgbClr val="44546A"/>
                  </a:solidFill>
                  <a:latin typeface="Arial Narrow"/>
                  <a:cs typeface="Arial Narrow"/>
                </a:rPr>
                <a:t>	</a:t>
              </a:r>
              <a:r>
                <a:rPr sz="2175" spc="-19" dirty="0">
                  <a:solidFill>
                    <a:srgbClr val="44546A"/>
                  </a:solidFill>
                  <a:latin typeface="Arial Narrow"/>
                  <a:cs typeface="Arial Narrow"/>
                </a:rPr>
                <a:t>jet</a:t>
              </a:r>
              <a:r>
                <a:rPr sz="2175" dirty="0">
                  <a:solidFill>
                    <a:srgbClr val="44546A"/>
                  </a:solidFill>
                  <a:latin typeface="Arial Narrow"/>
                  <a:cs typeface="Arial Narrow"/>
                </a:rPr>
                <a:t>	</a:t>
              </a:r>
              <a:r>
                <a:rPr sz="2175" spc="-64" dirty="0">
                  <a:solidFill>
                    <a:srgbClr val="44546A"/>
                  </a:solidFill>
                  <a:latin typeface="Arial Narrow"/>
                  <a:cs typeface="Arial Narrow"/>
                </a:rPr>
                <a:t>snake</a:t>
              </a:r>
              <a:endParaRPr sz="2175">
                <a:latin typeface="Arial Narrow"/>
                <a:cs typeface="Arial Narrow"/>
              </a:endParaRPr>
            </a:p>
          </p:txBody>
        </p:sp>
        <p:sp>
          <p:nvSpPr>
            <p:cNvPr id="78" name="object 29">
              <a:extLst>
                <a:ext uri="{FF2B5EF4-FFF2-40B4-BE49-F238E27FC236}">
                  <a16:creationId xmlns:a16="http://schemas.microsoft.com/office/drawing/2014/main" id="{562AB239-0BDE-1E39-3ED8-319809FA2B92}"/>
                </a:ext>
              </a:extLst>
            </p:cNvPr>
            <p:cNvSpPr txBox="1"/>
            <p:nvPr/>
          </p:nvSpPr>
          <p:spPr>
            <a:xfrm>
              <a:off x="9484268" y="6007953"/>
              <a:ext cx="603885" cy="461023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</a:pPr>
              <a:r>
                <a:rPr sz="2175" spc="-8" dirty="0">
                  <a:solidFill>
                    <a:srgbClr val="44546A"/>
                  </a:solidFill>
                  <a:latin typeface="Arial Narrow"/>
                  <a:cs typeface="Arial Narrow"/>
                </a:rPr>
                <a:t>tiger</a:t>
              </a:r>
              <a:endParaRPr sz="2175">
                <a:latin typeface="Arial Narrow"/>
                <a:cs typeface="Arial Narrow"/>
              </a:endParaRPr>
            </a:p>
          </p:txBody>
        </p:sp>
        <p:sp>
          <p:nvSpPr>
            <p:cNvPr id="79" name="object 30">
              <a:extLst>
                <a:ext uri="{FF2B5EF4-FFF2-40B4-BE49-F238E27FC236}">
                  <a16:creationId xmlns:a16="http://schemas.microsoft.com/office/drawing/2014/main" id="{865AC46A-D655-A773-AC94-80933249C495}"/>
                </a:ext>
              </a:extLst>
            </p:cNvPr>
            <p:cNvSpPr txBox="1"/>
            <p:nvPr/>
          </p:nvSpPr>
          <p:spPr>
            <a:xfrm>
              <a:off x="5504437" y="3412222"/>
              <a:ext cx="346711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9" dirty="0">
                  <a:solidFill>
                    <a:srgbClr val="7030A0"/>
                  </a:solidFill>
                  <a:latin typeface="Calibri"/>
                  <a:cs typeface="Calibri"/>
                </a:rPr>
                <a:t>0.4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0" name="object 31">
              <a:extLst>
                <a:ext uri="{FF2B5EF4-FFF2-40B4-BE49-F238E27FC236}">
                  <a16:creationId xmlns:a16="http://schemas.microsoft.com/office/drawing/2014/main" id="{7A4C0367-988A-5EE2-E3B8-30828F474F98}"/>
                </a:ext>
              </a:extLst>
            </p:cNvPr>
            <p:cNvSpPr txBox="1"/>
            <p:nvPr/>
          </p:nvSpPr>
          <p:spPr>
            <a:xfrm>
              <a:off x="6518056" y="4651498"/>
              <a:ext cx="346711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9" dirty="0">
                  <a:solidFill>
                    <a:srgbClr val="7030A0"/>
                  </a:solidFill>
                  <a:latin typeface="Calibri"/>
                  <a:cs typeface="Calibri"/>
                </a:rPr>
                <a:t>0.2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1" name="object 32">
              <a:extLst>
                <a:ext uri="{FF2B5EF4-FFF2-40B4-BE49-F238E27FC236}">
                  <a16:creationId xmlns:a16="http://schemas.microsoft.com/office/drawing/2014/main" id="{37B0DC60-CBE9-7239-F498-725A2C51A178}"/>
                </a:ext>
              </a:extLst>
            </p:cNvPr>
            <p:cNvSpPr txBox="1"/>
            <p:nvPr/>
          </p:nvSpPr>
          <p:spPr>
            <a:xfrm>
              <a:off x="4390061" y="4958079"/>
              <a:ext cx="474980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5" dirty="0">
                  <a:solidFill>
                    <a:srgbClr val="7030A0"/>
                  </a:solidFill>
                  <a:latin typeface="Calibri"/>
                  <a:cs typeface="Calibri"/>
                </a:rPr>
                <a:t>0.12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2" name="object 33">
              <a:extLst>
                <a:ext uri="{FF2B5EF4-FFF2-40B4-BE49-F238E27FC236}">
                  <a16:creationId xmlns:a16="http://schemas.microsoft.com/office/drawing/2014/main" id="{65522C2A-0974-D057-07D5-513FEF973061}"/>
                </a:ext>
              </a:extLst>
            </p:cNvPr>
            <p:cNvSpPr txBox="1"/>
            <p:nvPr/>
          </p:nvSpPr>
          <p:spPr>
            <a:xfrm>
              <a:off x="3368347" y="5266139"/>
              <a:ext cx="474980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5" dirty="0">
                  <a:solidFill>
                    <a:srgbClr val="7030A0"/>
                  </a:solidFill>
                  <a:latin typeface="Calibri"/>
                  <a:cs typeface="Calibri"/>
                </a:rPr>
                <a:t>0.05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3" name="object 34">
              <a:extLst>
                <a:ext uri="{FF2B5EF4-FFF2-40B4-BE49-F238E27FC236}">
                  <a16:creationId xmlns:a16="http://schemas.microsoft.com/office/drawing/2014/main" id="{22F5FB13-B055-A564-5383-6E23F8DD8328}"/>
                </a:ext>
              </a:extLst>
            </p:cNvPr>
            <p:cNvSpPr txBox="1"/>
            <p:nvPr/>
          </p:nvSpPr>
          <p:spPr>
            <a:xfrm>
              <a:off x="2361702" y="5230708"/>
              <a:ext cx="474980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5" dirty="0">
                  <a:solidFill>
                    <a:srgbClr val="7030A0"/>
                  </a:solidFill>
                  <a:latin typeface="Calibri"/>
                  <a:cs typeface="Calibri"/>
                </a:rPr>
                <a:t>0.06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4" name="object 35">
              <a:extLst>
                <a:ext uri="{FF2B5EF4-FFF2-40B4-BE49-F238E27FC236}">
                  <a16:creationId xmlns:a16="http://schemas.microsoft.com/office/drawing/2014/main" id="{DBEC1EAC-E5A8-A6E6-C618-C8ABD14DCC7C}"/>
                </a:ext>
              </a:extLst>
            </p:cNvPr>
            <p:cNvSpPr txBox="1"/>
            <p:nvPr/>
          </p:nvSpPr>
          <p:spPr>
            <a:xfrm>
              <a:off x="7474432" y="5296035"/>
              <a:ext cx="474980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5" dirty="0">
                  <a:solidFill>
                    <a:srgbClr val="7030A0"/>
                  </a:solidFill>
                  <a:latin typeface="Calibri"/>
                  <a:cs typeface="Calibri"/>
                </a:rPr>
                <a:t>0.04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5" name="object 36">
              <a:extLst>
                <a:ext uri="{FF2B5EF4-FFF2-40B4-BE49-F238E27FC236}">
                  <a16:creationId xmlns:a16="http://schemas.microsoft.com/office/drawing/2014/main" id="{11EF7A1D-8E4C-66F5-CB13-C411600DAD7C}"/>
                </a:ext>
              </a:extLst>
            </p:cNvPr>
            <p:cNvSpPr txBox="1"/>
            <p:nvPr/>
          </p:nvSpPr>
          <p:spPr>
            <a:xfrm>
              <a:off x="8499751" y="5230943"/>
              <a:ext cx="474980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5" dirty="0">
                  <a:solidFill>
                    <a:srgbClr val="7030A0"/>
                  </a:solidFill>
                  <a:latin typeface="Calibri"/>
                  <a:cs typeface="Calibri"/>
                </a:rPr>
                <a:t>0.06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86" name="object 37">
              <a:extLst>
                <a:ext uri="{FF2B5EF4-FFF2-40B4-BE49-F238E27FC236}">
                  <a16:creationId xmlns:a16="http://schemas.microsoft.com/office/drawing/2014/main" id="{B6AEA43D-87B5-12D9-214F-1E901075EB17}"/>
                </a:ext>
              </a:extLst>
            </p:cNvPr>
            <p:cNvSpPr txBox="1"/>
            <p:nvPr/>
          </p:nvSpPr>
          <p:spPr>
            <a:xfrm>
              <a:off x="9535486" y="5126371"/>
              <a:ext cx="474980" cy="32060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15" dirty="0">
                  <a:solidFill>
                    <a:srgbClr val="7030A0"/>
                  </a:solidFill>
                  <a:latin typeface="Calibri"/>
                  <a:cs typeface="Calibri"/>
                </a:rPr>
                <a:t>0.07</a:t>
              </a:r>
              <a:endParaRPr sz="15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37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1294438"/>
            <a:ext cx="3814201" cy="446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RNNs to Transformers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DEFE42-1F5D-B4DD-05C0-DC5E38986D7D}"/>
              </a:ext>
            </a:extLst>
          </p:cNvPr>
          <p:cNvSpPr>
            <a:spLocks noGrp="1"/>
          </p:cNvSpPr>
          <p:nvPr/>
        </p:nvSpPr>
        <p:spPr>
          <a:xfrm>
            <a:off x="872197" y="347695"/>
            <a:ext cx="7596554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Overview of Transformer Neural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821E6-287A-2EAB-7691-9EDAD08D507D}"/>
              </a:ext>
            </a:extLst>
          </p:cNvPr>
          <p:cNvSpPr txBox="1"/>
          <p:nvPr/>
        </p:nvSpPr>
        <p:spPr>
          <a:xfrm>
            <a:off x="872197" y="1891268"/>
            <a:ext cx="653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 = Recurrent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used in Natural Language Processing (until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text sequentially, token by token.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E6696-3D84-2B77-1226-4E72F2028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94"/>
          <a:stretch/>
        </p:blipFill>
        <p:spPr>
          <a:xfrm>
            <a:off x="872197" y="3168650"/>
            <a:ext cx="5979454" cy="23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0A8DD-34B6-FC9D-235D-77DE390B9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"/>
          <a:stretch/>
        </p:blipFill>
        <p:spPr>
          <a:xfrm>
            <a:off x="2691366" y="2298877"/>
            <a:ext cx="4412825" cy="306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AD8DC3-490C-2504-3172-844CE3E6084A}"/>
              </a:ext>
            </a:extLst>
          </p:cNvPr>
          <p:cNvSpPr txBox="1"/>
          <p:nvPr/>
        </p:nvSpPr>
        <p:spPr>
          <a:xfrm>
            <a:off x="2921000" y="368300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encoder</a:t>
            </a:r>
          </a:p>
        </p:txBody>
      </p:sp>
    </p:spTree>
    <p:extLst>
      <p:ext uri="{BB962C8B-B14F-4D97-AF65-F5344CB8AC3E}">
        <p14:creationId xmlns:p14="http://schemas.microsoft.com/office/powerpoint/2010/main" val="83364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1294438"/>
            <a:ext cx="3814201" cy="446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RNNs to Transformers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DEFE42-1F5D-B4DD-05C0-DC5E38986D7D}"/>
              </a:ext>
            </a:extLst>
          </p:cNvPr>
          <p:cNvSpPr>
            <a:spLocks noGrp="1"/>
          </p:cNvSpPr>
          <p:nvPr/>
        </p:nvSpPr>
        <p:spPr>
          <a:xfrm>
            <a:off x="872197" y="347695"/>
            <a:ext cx="7596554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Overview of Transformer Neural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821E6-287A-2EAB-7691-9EDAD08D507D}"/>
              </a:ext>
            </a:extLst>
          </p:cNvPr>
          <p:cNvSpPr txBox="1"/>
          <p:nvPr/>
        </p:nvSpPr>
        <p:spPr>
          <a:xfrm>
            <a:off x="82557" y="1710564"/>
            <a:ext cx="8978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Why transformers?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RNN sequential processing – time consuming </a:t>
            </a:r>
            <a:r>
              <a:rPr lang="en-US" dirty="0">
                <a:sym typeface="Wingdings" panose="05000000000000000000" pitchFamily="2" charset="2"/>
              </a:rPr>
              <a:t> Transformer </a:t>
            </a:r>
            <a:r>
              <a:rPr lang="en-US" dirty="0"/>
              <a:t>–</a:t>
            </a:r>
            <a:r>
              <a:rPr lang="en-US" dirty="0">
                <a:sym typeface="Wingdings" panose="05000000000000000000" pitchFamily="2" charset="2"/>
              </a:rPr>
              <a:t> parallelization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RNN fail to obtain global information/ context </a:t>
            </a:r>
            <a:r>
              <a:rPr lang="en-US" dirty="0">
                <a:sym typeface="Wingdings" panose="05000000000000000000" pitchFamily="2" charset="2"/>
              </a:rPr>
              <a:t> Transformers </a:t>
            </a:r>
            <a:r>
              <a:rPr lang="en-US" dirty="0"/>
              <a:t>attend to every tokens</a:t>
            </a:r>
            <a:br>
              <a:rPr lang="en-US" dirty="0"/>
            </a:br>
            <a:r>
              <a:rPr lang="en-US" dirty="0"/>
              <a:t>(Because x0 is very far from </a:t>
            </a:r>
            <a:r>
              <a:rPr lang="en-US" dirty="0" err="1"/>
              <a:t>xn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RNN – single direction from left to right </a:t>
            </a:r>
            <a:r>
              <a:rPr lang="en-US" dirty="0">
                <a:sym typeface="Wingdings" panose="05000000000000000000" pitchFamily="2" charset="2"/>
              </a:rPr>
              <a:t> Transformer both direction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Reference window is larger in Transformers.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099F9-674D-5D8E-4BB4-6DACD62F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970" y="3937702"/>
            <a:ext cx="2867829" cy="1356638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538BF45C-4A82-ADC8-97A0-B8CCB3F05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9509" b="7679"/>
          <a:stretch/>
        </p:blipFill>
        <p:spPr>
          <a:xfrm>
            <a:off x="76200" y="5782938"/>
            <a:ext cx="6064250" cy="97719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7C2A9-CA51-D39A-1EB3-16BD4CA593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86" b="5593"/>
          <a:stretch/>
        </p:blipFill>
        <p:spPr>
          <a:xfrm>
            <a:off x="82552" y="3532898"/>
            <a:ext cx="6064252" cy="10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959FF7-5C45-D559-9125-73BD11A3BE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226" b="3567"/>
          <a:stretch/>
        </p:blipFill>
        <p:spPr>
          <a:xfrm>
            <a:off x="82557" y="4665574"/>
            <a:ext cx="6064247" cy="10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1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9E794B0-A80C-CACF-8B6F-5781E6054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1150" y="843371"/>
            <a:ext cx="3148676" cy="4872100"/>
          </a:xfrm>
        </p:spPr>
      </p:pic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 Transformer is Born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103749" y="1039260"/>
            <a:ext cx="5731901" cy="69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of Transformer Neural Network</a:t>
            </a:r>
          </a:p>
          <a:p>
            <a:pPr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1D6E0-03CE-2FE5-D85D-96052888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Attention is all you Need, Vaswani et al., 2017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4D631B-8947-6030-EDA0-4996C4207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02" y="4121748"/>
            <a:ext cx="1756147" cy="2350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F5B17-6023-5D24-1A17-9426CF84B2AE}"/>
              </a:ext>
            </a:extLst>
          </p:cNvPr>
          <p:cNvSpPr txBox="1"/>
          <p:nvPr/>
        </p:nvSpPr>
        <p:spPr>
          <a:xfrm>
            <a:off x="2546351" y="3499888"/>
            <a:ext cx="166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7656D-750B-2148-0CD8-0A248D9105FA}"/>
              </a:ext>
            </a:extLst>
          </p:cNvPr>
          <p:cNvSpPr txBox="1"/>
          <p:nvPr/>
        </p:nvSpPr>
        <p:spPr>
          <a:xfrm>
            <a:off x="7479549" y="3499888"/>
            <a:ext cx="166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Self-Attention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48C1F-1D8A-2D68-6819-AA683B49BD4C}"/>
              </a:ext>
            </a:extLst>
          </p:cNvPr>
          <p:cNvSpPr txBox="1"/>
          <p:nvPr/>
        </p:nvSpPr>
        <p:spPr>
          <a:xfrm>
            <a:off x="7479548" y="2605647"/>
            <a:ext cx="166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Cross-Attention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40E0A-F6AE-F7DD-0E5F-3E5250036749}"/>
              </a:ext>
            </a:extLst>
          </p:cNvPr>
          <p:cNvCxnSpPr/>
          <p:nvPr/>
        </p:nvCxnSpPr>
        <p:spPr>
          <a:xfrm flipH="1">
            <a:off x="4019550" y="3684554"/>
            <a:ext cx="78105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496FC-8E0C-E30B-ED89-A03D409DB4B0}"/>
              </a:ext>
            </a:extLst>
          </p:cNvPr>
          <p:cNvCxnSpPr/>
          <p:nvPr/>
        </p:nvCxnSpPr>
        <p:spPr>
          <a:xfrm>
            <a:off x="6629400" y="3684554"/>
            <a:ext cx="907126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82BF37-2395-F794-3359-041A2A4D48AB}"/>
              </a:ext>
            </a:extLst>
          </p:cNvPr>
          <p:cNvCxnSpPr/>
          <p:nvPr/>
        </p:nvCxnSpPr>
        <p:spPr>
          <a:xfrm>
            <a:off x="6629400" y="2819400"/>
            <a:ext cx="907126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76CFDF-2CB2-E995-B163-AB039329D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89" y="2095314"/>
            <a:ext cx="3303134" cy="7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220802" y="958850"/>
            <a:ext cx="4146527" cy="2459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Convolutional NNs (+ResNets)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778702" y="958850"/>
            <a:ext cx="4146527" cy="245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Lang. Proc.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>
              <a:lnSpc>
                <a:spcPct val="120000"/>
              </a:lnSpc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Recurrent NNs (+LSTMs)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200171" y="3521200"/>
            <a:ext cx="2745002" cy="248975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>
              <a:lnSpc>
                <a:spcPct val="120000"/>
              </a:lnSpc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Seq2Seq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47038" y="3521200"/>
            <a:ext cx="2761277" cy="248975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>
              <a:lnSpc>
                <a:spcPct val="120000"/>
              </a:lnSpc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Deep Belief Nets (+non-DL)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88" y="1940710"/>
            <a:ext cx="3787557" cy="123781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054344" y="2694467"/>
            <a:ext cx="38904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"/>
              <a:t>h         e         l                                    l          o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t="17904" r="65183"/>
          <a:stretch/>
        </p:blipFill>
        <p:spPr>
          <a:xfrm>
            <a:off x="358841" y="5429404"/>
            <a:ext cx="413876" cy="28411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29373" y="5726859"/>
            <a:ext cx="8063309" cy="28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 CNN image CC-BY-SA by Aphex34 for Wikipedia https://commons.wikimedia.org/wiki/File:Typical_cnn.png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 RNN image CC-BY-SA by GChe for Wikipedia https://commons.wikimedia.org/wiki/File:The_LSTM_Cell.svg 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58828" y="5121371"/>
            <a:ext cx="413921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GRBM</a:t>
            </a:r>
            <a:endParaRPr sz="600"/>
          </a:p>
        </p:txBody>
      </p:sp>
      <p:sp>
        <p:nvSpPr>
          <p:cNvPr id="101" name="Google Shape;101;p17"/>
          <p:cNvSpPr/>
          <p:nvPr/>
        </p:nvSpPr>
        <p:spPr>
          <a:xfrm>
            <a:off x="968428" y="5121371"/>
            <a:ext cx="413921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🔒</a:t>
            </a:r>
            <a:endParaRPr sz="600"/>
          </a:p>
        </p:txBody>
      </p:sp>
      <p:sp>
        <p:nvSpPr>
          <p:cNvPr id="102" name="Google Shape;102;p17"/>
          <p:cNvSpPr/>
          <p:nvPr/>
        </p:nvSpPr>
        <p:spPr>
          <a:xfrm>
            <a:off x="968428" y="4816571"/>
            <a:ext cx="413921" cy="2057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RBM</a:t>
            </a:r>
            <a:endParaRPr sz="600"/>
          </a:p>
        </p:txBody>
      </p:sp>
      <p:sp>
        <p:nvSpPr>
          <p:cNvPr id="103" name="Google Shape;103;p17"/>
          <p:cNvSpPr/>
          <p:nvPr/>
        </p:nvSpPr>
        <p:spPr>
          <a:xfrm>
            <a:off x="1578028" y="4816571"/>
            <a:ext cx="413921" cy="2057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00">
                <a:solidFill>
                  <a:schemeClr val="dk1"/>
                </a:solidFill>
              </a:rPr>
              <a:t>🔒</a:t>
            </a:r>
            <a:endParaRPr sz="600"/>
          </a:p>
        </p:txBody>
      </p:sp>
      <p:cxnSp>
        <p:nvCxnSpPr>
          <p:cNvPr id="104" name="Google Shape;104;p17"/>
          <p:cNvCxnSpPr>
            <a:stCxn id="105" idx="0"/>
          </p:cNvCxnSpPr>
          <p:nvPr/>
        </p:nvCxnSpPr>
        <p:spPr>
          <a:xfrm flipH="1" flipV="1">
            <a:off x="2394475" y="4355068"/>
            <a:ext cx="104" cy="10743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6" name="Google Shape;106;p17"/>
          <p:cNvSpPr/>
          <p:nvPr/>
        </p:nvSpPr>
        <p:spPr>
          <a:xfrm>
            <a:off x="1578028" y="4511771"/>
            <a:ext cx="413921" cy="205703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RBM</a:t>
            </a:r>
            <a:endParaRPr sz="600"/>
          </a:p>
        </p:txBody>
      </p:sp>
      <p:sp>
        <p:nvSpPr>
          <p:cNvPr id="107" name="Google Shape;107;p17"/>
          <p:cNvSpPr/>
          <p:nvPr/>
        </p:nvSpPr>
        <p:spPr>
          <a:xfrm>
            <a:off x="2187628" y="4816571"/>
            <a:ext cx="413921" cy="2057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DBN</a:t>
            </a:r>
            <a:endParaRPr sz="600"/>
          </a:p>
        </p:txBody>
      </p:sp>
      <p:sp>
        <p:nvSpPr>
          <p:cNvPr id="108" name="Google Shape;108;p17"/>
          <p:cNvSpPr/>
          <p:nvPr/>
        </p:nvSpPr>
        <p:spPr>
          <a:xfrm>
            <a:off x="2187628" y="4511771"/>
            <a:ext cx="413921" cy="205703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DBN</a:t>
            </a:r>
            <a:endParaRPr sz="600"/>
          </a:p>
        </p:txBody>
      </p:sp>
      <p:sp>
        <p:nvSpPr>
          <p:cNvPr id="109" name="Google Shape;109;p17"/>
          <p:cNvSpPr/>
          <p:nvPr/>
        </p:nvSpPr>
        <p:spPr>
          <a:xfrm>
            <a:off x="2187628" y="5121371"/>
            <a:ext cx="413921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/>
              <a:t>DBN</a:t>
            </a:r>
            <a:endParaRPr sz="600"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17904" r="65183"/>
          <a:stretch/>
        </p:blipFill>
        <p:spPr>
          <a:xfrm>
            <a:off x="2187641" y="5429404"/>
            <a:ext cx="413876" cy="284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>
            <a:stCxn id="100" idx="2"/>
            <a:endCxn id="98" idx="0"/>
          </p:cNvCxnSpPr>
          <p:nvPr/>
        </p:nvCxnSpPr>
        <p:spPr>
          <a:xfrm flipH="1">
            <a:off x="565779" y="5327074"/>
            <a:ext cx="10" cy="1023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>
            <a:stCxn id="102" idx="2"/>
            <a:endCxn id="101" idx="0"/>
          </p:cNvCxnSpPr>
          <p:nvPr/>
        </p:nvCxnSpPr>
        <p:spPr>
          <a:xfrm>
            <a:off x="1175389" y="5022274"/>
            <a:ext cx="0" cy="990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>
            <a:stCxn id="106" idx="2"/>
            <a:endCxn id="103" idx="0"/>
          </p:cNvCxnSpPr>
          <p:nvPr/>
        </p:nvCxnSpPr>
        <p:spPr>
          <a:xfrm>
            <a:off x="1784989" y="4717474"/>
            <a:ext cx="0" cy="990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 txBox="1"/>
          <p:nvPr/>
        </p:nvSpPr>
        <p:spPr>
          <a:xfrm>
            <a:off x="3221450" y="4934159"/>
            <a:ext cx="238261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"/>
              <a:t>h   e   l    l   o  </a:t>
            </a:r>
            <a:r>
              <a:rPr lang="en" sz="700"/>
              <a:t>&lt;/s&gt;</a:t>
            </a:r>
            <a:r>
              <a:rPr lang="en"/>
              <a:t>  s   a   l    u   t</a:t>
            </a:r>
            <a:endParaRPr/>
          </a:p>
        </p:txBody>
      </p:sp>
      <p:cxnSp>
        <p:nvCxnSpPr>
          <p:cNvPr id="114" name="Google Shape;114;p17"/>
          <p:cNvCxnSpPr>
            <a:stCxn id="115" idx="3"/>
          </p:cNvCxnSpPr>
          <p:nvPr/>
        </p:nvCxnSpPr>
        <p:spPr>
          <a:xfrm flipV="1">
            <a:off x="3306763" y="5067575"/>
            <a:ext cx="2495525" cy="42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7"/>
          <p:cNvSpPr/>
          <p:nvPr/>
        </p:nvSpPr>
        <p:spPr>
          <a:xfrm>
            <a:off x="3179277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16" name="Google Shape;116;p17"/>
          <p:cNvSpPr/>
          <p:nvPr/>
        </p:nvSpPr>
        <p:spPr>
          <a:xfrm>
            <a:off x="34303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17" name="Google Shape;117;p17"/>
          <p:cNvSpPr/>
          <p:nvPr/>
        </p:nvSpPr>
        <p:spPr>
          <a:xfrm>
            <a:off x="36589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18" name="Google Shape;118;p17"/>
          <p:cNvSpPr/>
          <p:nvPr/>
        </p:nvSpPr>
        <p:spPr>
          <a:xfrm>
            <a:off x="38875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19" name="Google Shape;119;p17"/>
          <p:cNvSpPr/>
          <p:nvPr/>
        </p:nvSpPr>
        <p:spPr>
          <a:xfrm>
            <a:off x="41161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20" name="Google Shape;120;p17"/>
          <p:cNvSpPr/>
          <p:nvPr/>
        </p:nvSpPr>
        <p:spPr>
          <a:xfrm>
            <a:off x="43447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21" name="Google Shape;121;p17"/>
          <p:cNvSpPr/>
          <p:nvPr/>
        </p:nvSpPr>
        <p:spPr>
          <a:xfrm>
            <a:off x="45733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22" name="Google Shape;122;p17"/>
          <p:cNvSpPr/>
          <p:nvPr/>
        </p:nvSpPr>
        <p:spPr>
          <a:xfrm>
            <a:off x="48019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23" name="Google Shape;123;p17"/>
          <p:cNvSpPr/>
          <p:nvPr/>
        </p:nvSpPr>
        <p:spPr>
          <a:xfrm>
            <a:off x="50305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24" name="Google Shape;124;p17"/>
          <p:cNvSpPr/>
          <p:nvPr/>
        </p:nvSpPr>
        <p:spPr>
          <a:xfrm>
            <a:off x="52591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sp>
        <p:nvSpPr>
          <p:cNvPr id="125" name="Google Shape;125;p17"/>
          <p:cNvSpPr txBox="1"/>
          <p:nvPr/>
        </p:nvSpPr>
        <p:spPr>
          <a:xfrm>
            <a:off x="4352507" y="4303106"/>
            <a:ext cx="1455502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" dirty="0"/>
              <a:t>s   a   l    u   t  </a:t>
            </a:r>
            <a:r>
              <a:rPr lang="en" sz="700" dirty="0">
                <a:solidFill>
                  <a:schemeClr val="dk1"/>
                </a:solidFill>
              </a:rPr>
              <a:t>&lt;/s&gt;</a:t>
            </a:r>
            <a:endParaRPr dirty="0"/>
          </a:p>
        </p:txBody>
      </p:sp>
      <p:sp>
        <p:nvSpPr>
          <p:cNvPr id="126" name="Google Shape;126;p17"/>
          <p:cNvSpPr/>
          <p:nvPr/>
        </p:nvSpPr>
        <p:spPr>
          <a:xfrm>
            <a:off x="5487738" y="4968971"/>
            <a:ext cx="127486" cy="2057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cxnSp>
        <p:nvCxnSpPr>
          <p:cNvPr id="127" name="Google Shape;127;p17"/>
          <p:cNvCxnSpPr>
            <a:cxnSpLocks/>
          </p:cNvCxnSpPr>
          <p:nvPr/>
        </p:nvCxnSpPr>
        <p:spPr>
          <a:xfrm>
            <a:off x="3243000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7"/>
          <p:cNvCxnSpPr>
            <a:cxnSpLocks/>
          </p:cNvCxnSpPr>
          <p:nvPr/>
        </p:nvCxnSpPr>
        <p:spPr>
          <a:xfrm>
            <a:off x="3494061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7"/>
          <p:cNvCxnSpPr>
            <a:cxnSpLocks/>
          </p:cNvCxnSpPr>
          <p:nvPr/>
        </p:nvCxnSpPr>
        <p:spPr>
          <a:xfrm>
            <a:off x="3723992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7"/>
          <p:cNvCxnSpPr>
            <a:cxnSpLocks/>
          </p:cNvCxnSpPr>
          <p:nvPr/>
        </p:nvCxnSpPr>
        <p:spPr>
          <a:xfrm>
            <a:off x="3952592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7"/>
          <p:cNvCxnSpPr>
            <a:cxnSpLocks/>
          </p:cNvCxnSpPr>
          <p:nvPr/>
        </p:nvCxnSpPr>
        <p:spPr>
          <a:xfrm>
            <a:off x="4173705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7"/>
          <p:cNvCxnSpPr>
            <a:cxnSpLocks/>
          </p:cNvCxnSpPr>
          <p:nvPr/>
        </p:nvCxnSpPr>
        <p:spPr>
          <a:xfrm>
            <a:off x="4408461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7"/>
          <p:cNvCxnSpPr>
            <a:cxnSpLocks/>
          </p:cNvCxnSpPr>
          <p:nvPr/>
        </p:nvCxnSpPr>
        <p:spPr>
          <a:xfrm>
            <a:off x="4637061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7"/>
          <p:cNvCxnSpPr>
            <a:cxnSpLocks/>
          </p:cNvCxnSpPr>
          <p:nvPr/>
        </p:nvCxnSpPr>
        <p:spPr>
          <a:xfrm>
            <a:off x="4873148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7"/>
          <p:cNvCxnSpPr>
            <a:cxnSpLocks/>
          </p:cNvCxnSpPr>
          <p:nvPr/>
        </p:nvCxnSpPr>
        <p:spPr>
          <a:xfrm>
            <a:off x="5094261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>
            <a:cxnSpLocks/>
          </p:cNvCxnSpPr>
          <p:nvPr/>
        </p:nvCxnSpPr>
        <p:spPr>
          <a:xfrm>
            <a:off x="5330348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7"/>
          <p:cNvCxnSpPr>
            <a:cxnSpLocks/>
          </p:cNvCxnSpPr>
          <p:nvPr/>
        </p:nvCxnSpPr>
        <p:spPr>
          <a:xfrm>
            <a:off x="5558948" y="517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7"/>
          <p:cNvCxnSpPr>
            <a:cxnSpLocks/>
          </p:cNvCxnSpPr>
          <p:nvPr/>
        </p:nvCxnSpPr>
        <p:spPr>
          <a:xfrm>
            <a:off x="4408461" y="469501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7"/>
          <p:cNvCxnSpPr>
            <a:cxnSpLocks/>
          </p:cNvCxnSpPr>
          <p:nvPr/>
        </p:nvCxnSpPr>
        <p:spPr>
          <a:xfrm>
            <a:off x="4637061" y="469501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7"/>
          <p:cNvCxnSpPr>
            <a:cxnSpLocks/>
          </p:cNvCxnSpPr>
          <p:nvPr/>
        </p:nvCxnSpPr>
        <p:spPr>
          <a:xfrm>
            <a:off x="4873148" y="469501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7"/>
          <p:cNvCxnSpPr>
            <a:cxnSpLocks/>
          </p:cNvCxnSpPr>
          <p:nvPr/>
        </p:nvCxnSpPr>
        <p:spPr>
          <a:xfrm>
            <a:off x="5094261" y="469501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7"/>
          <p:cNvCxnSpPr>
            <a:cxnSpLocks/>
          </p:cNvCxnSpPr>
          <p:nvPr/>
        </p:nvCxnSpPr>
        <p:spPr>
          <a:xfrm>
            <a:off x="5330348" y="469501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7"/>
          <p:cNvCxnSpPr>
            <a:cxnSpLocks/>
          </p:cNvCxnSpPr>
          <p:nvPr/>
        </p:nvCxnSpPr>
        <p:spPr>
          <a:xfrm>
            <a:off x="5558948" y="469501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17"/>
          <p:cNvSpPr txBox="1"/>
          <p:nvPr/>
        </p:nvSpPr>
        <p:spPr>
          <a:xfrm>
            <a:off x="6243038" y="3521200"/>
            <a:ext cx="2761277" cy="248975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3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RL</a:t>
            </a:r>
            <a:endParaRPr sz="32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ctr">
              <a:lnSpc>
                <a:spcPct val="120000"/>
              </a:lnSpc>
            </a:pPr>
            <a:r>
              <a:rPr lang="en" sz="16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BC/GAIL</a:t>
            </a:r>
            <a:endParaRPr sz="16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292" y="4433586"/>
            <a:ext cx="2559426" cy="132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4360" y="1926642"/>
            <a:ext cx="1494041" cy="897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4870735" y="2131196"/>
            <a:ext cx="266092" cy="4526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cxnSp>
        <p:nvCxnSpPr>
          <p:cNvPr id="148" name="Google Shape;148;p17"/>
          <p:cNvCxnSpPr>
            <a:cxnSpLocks/>
          </p:cNvCxnSpPr>
          <p:nvPr/>
        </p:nvCxnSpPr>
        <p:spPr>
          <a:xfrm>
            <a:off x="4995600" y="25838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17"/>
          <p:cNvSpPr/>
          <p:nvPr/>
        </p:nvSpPr>
        <p:spPr>
          <a:xfrm>
            <a:off x="5404135" y="2131196"/>
            <a:ext cx="266092" cy="4526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cxnSp>
        <p:nvCxnSpPr>
          <p:cNvPr id="150" name="Google Shape;150;p17"/>
          <p:cNvCxnSpPr>
            <a:cxnSpLocks/>
          </p:cNvCxnSpPr>
          <p:nvPr/>
        </p:nvCxnSpPr>
        <p:spPr>
          <a:xfrm>
            <a:off x="5529000" y="25838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7"/>
          <p:cNvSpPr/>
          <p:nvPr/>
        </p:nvSpPr>
        <p:spPr>
          <a:xfrm>
            <a:off x="7766335" y="2131196"/>
            <a:ext cx="266092" cy="4526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cxnSp>
        <p:nvCxnSpPr>
          <p:cNvPr id="152" name="Google Shape;152;p17"/>
          <p:cNvCxnSpPr>
            <a:cxnSpLocks/>
          </p:cNvCxnSpPr>
          <p:nvPr/>
        </p:nvCxnSpPr>
        <p:spPr>
          <a:xfrm>
            <a:off x="7891200" y="25838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7"/>
          <p:cNvSpPr/>
          <p:nvPr/>
        </p:nvSpPr>
        <p:spPr>
          <a:xfrm>
            <a:off x="8299735" y="2131196"/>
            <a:ext cx="266092" cy="452603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600"/>
          </a:p>
        </p:txBody>
      </p:sp>
      <p:cxnSp>
        <p:nvCxnSpPr>
          <p:cNvPr id="154" name="Google Shape;154;p17"/>
          <p:cNvCxnSpPr>
            <a:cxnSpLocks/>
          </p:cNvCxnSpPr>
          <p:nvPr/>
        </p:nvCxnSpPr>
        <p:spPr>
          <a:xfrm>
            <a:off x="8424600" y="25838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7"/>
          <p:cNvCxnSpPr>
            <a:cxnSpLocks/>
          </p:cNvCxnSpPr>
          <p:nvPr/>
        </p:nvCxnSpPr>
        <p:spPr>
          <a:xfrm>
            <a:off x="5170225" y="22043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7"/>
          <p:cNvCxnSpPr>
            <a:cxnSpLocks/>
          </p:cNvCxnSpPr>
          <p:nvPr/>
        </p:nvCxnSpPr>
        <p:spPr>
          <a:xfrm>
            <a:off x="5170225" y="25091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7"/>
          <p:cNvCxnSpPr>
            <a:cxnSpLocks/>
          </p:cNvCxnSpPr>
          <p:nvPr/>
        </p:nvCxnSpPr>
        <p:spPr>
          <a:xfrm>
            <a:off x="5703625" y="25091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7"/>
          <p:cNvCxnSpPr>
            <a:cxnSpLocks/>
          </p:cNvCxnSpPr>
          <p:nvPr/>
        </p:nvCxnSpPr>
        <p:spPr>
          <a:xfrm>
            <a:off x="5703625" y="22043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7"/>
          <p:cNvCxnSpPr>
            <a:cxnSpLocks/>
          </p:cNvCxnSpPr>
          <p:nvPr/>
        </p:nvCxnSpPr>
        <p:spPr>
          <a:xfrm>
            <a:off x="7532425" y="25091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7"/>
          <p:cNvCxnSpPr>
            <a:cxnSpLocks/>
          </p:cNvCxnSpPr>
          <p:nvPr/>
        </p:nvCxnSpPr>
        <p:spPr>
          <a:xfrm>
            <a:off x="7532425" y="22043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cxnSpLocks/>
          </p:cNvCxnSpPr>
          <p:nvPr/>
        </p:nvCxnSpPr>
        <p:spPr>
          <a:xfrm>
            <a:off x="8065825" y="25091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cxnSpLocks/>
          </p:cNvCxnSpPr>
          <p:nvPr/>
        </p:nvCxnSpPr>
        <p:spPr>
          <a:xfrm>
            <a:off x="8065825" y="2204350"/>
            <a:ext cx="2145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53" idx="0"/>
          </p:cNvCxnSpPr>
          <p:nvPr/>
        </p:nvCxnSpPr>
        <p:spPr>
          <a:xfrm flipH="1" flipV="1">
            <a:off x="8432715" y="1821500"/>
            <a:ext cx="66" cy="30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17"/>
          <p:cNvSpPr txBox="1"/>
          <p:nvPr/>
        </p:nvSpPr>
        <p:spPr>
          <a:xfrm>
            <a:off x="30264" y="2968331"/>
            <a:ext cx="328563" cy="25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</a:t>
            </a:r>
            <a:endParaRPr sz="6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6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7164920" y="2684640"/>
            <a:ext cx="266092" cy="2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84E8CD7C-4E76-8BDB-E92C-F18FDDC0F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253" name="Title 1">
            <a:extLst>
              <a:ext uri="{FF2B5EF4-FFF2-40B4-BE49-F238E27FC236}">
                <a16:creationId xmlns:a16="http://schemas.microsoft.com/office/drawing/2014/main" id="{966F9434-585A-9EC5-6DB6-C90C74041AD4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 Transformer is Born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id="{23BA0D53-BD1E-7D99-7498-EFFF2EEE1038}"/>
              </a:ext>
            </a:extLst>
          </p:cNvPr>
          <p:cNvSpPr txBox="1">
            <a:spLocks/>
          </p:cNvSpPr>
          <p:nvPr/>
        </p:nvSpPr>
        <p:spPr>
          <a:xfrm>
            <a:off x="220802" y="6060978"/>
            <a:ext cx="5731901" cy="69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all are single modality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 Transformer is Born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103749" y="1039260"/>
            <a:ext cx="5731901" cy="69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Transformer’s Takeover</a:t>
            </a:r>
          </a:p>
          <a:p>
            <a:pPr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1D6E0-03CE-2FE5-D85D-96052888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Attention is all you Need, Vaswani et al., 2017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4D30AE-6DE0-C5D0-9D73-5A514F0FC05B}"/>
              </a:ext>
            </a:extLst>
          </p:cNvPr>
          <p:cNvGrpSpPr/>
          <p:nvPr/>
        </p:nvGrpSpPr>
        <p:grpSpPr>
          <a:xfrm>
            <a:off x="293628" y="1840212"/>
            <a:ext cx="2646989" cy="1936711"/>
            <a:chOff x="101636" y="1428750"/>
            <a:chExt cx="2646989" cy="1936711"/>
          </a:xfrm>
        </p:grpSpPr>
        <p:sp>
          <p:nvSpPr>
            <p:cNvPr id="30" name="Google Shape;175;p19">
              <a:extLst>
                <a:ext uri="{FF2B5EF4-FFF2-40B4-BE49-F238E27FC236}">
                  <a16:creationId xmlns:a16="http://schemas.microsoft.com/office/drawing/2014/main" id="{D6A4F7E0-E6D4-DAB3-2378-B025731E5D6E}"/>
                </a:ext>
              </a:extLst>
            </p:cNvPr>
            <p:cNvSpPr txBox="1"/>
            <p:nvPr/>
          </p:nvSpPr>
          <p:spPr>
            <a:xfrm>
              <a:off x="101636" y="1428750"/>
              <a:ext cx="2646989" cy="19367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Computer Vision</a:t>
              </a:r>
              <a:endPara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4" name="Google Shape;179;p19">
              <a:extLst>
                <a:ext uri="{FF2B5EF4-FFF2-40B4-BE49-F238E27FC236}">
                  <a16:creationId xmlns:a16="http://schemas.microsoft.com/office/drawing/2014/main" id="{AC825543-CBE5-A7BE-A5D9-5F47EB63F5B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5748" y="1928614"/>
              <a:ext cx="991321" cy="1206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7F3680-038A-71D4-3B99-8C4902C1D433}"/>
              </a:ext>
            </a:extLst>
          </p:cNvPr>
          <p:cNvGrpSpPr/>
          <p:nvPr/>
        </p:nvGrpSpPr>
        <p:grpSpPr>
          <a:xfrm>
            <a:off x="3124200" y="1840212"/>
            <a:ext cx="2631388" cy="1936711"/>
            <a:chOff x="3155636" y="1428750"/>
            <a:chExt cx="2631388" cy="1936711"/>
          </a:xfrm>
        </p:grpSpPr>
        <p:sp>
          <p:nvSpPr>
            <p:cNvPr id="31" name="Google Shape;176;p19">
              <a:extLst>
                <a:ext uri="{FF2B5EF4-FFF2-40B4-BE49-F238E27FC236}">
                  <a16:creationId xmlns:a16="http://schemas.microsoft.com/office/drawing/2014/main" id="{DF5EF86C-C893-3F7F-1B10-401872C068EA}"/>
                </a:ext>
              </a:extLst>
            </p:cNvPr>
            <p:cNvSpPr txBox="1"/>
            <p:nvPr/>
          </p:nvSpPr>
          <p:spPr>
            <a:xfrm>
              <a:off x="3155636" y="1428750"/>
              <a:ext cx="2631388" cy="193671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Natural Lang. Proc.</a:t>
              </a:r>
              <a:endParaRPr sz="26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5" name="Google Shape;180;p19">
              <a:extLst>
                <a:ext uri="{FF2B5EF4-FFF2-40B4-BE49-F238E27FC236}">
                  <a16:creationId xmlns:a16="http://schemas.microsoft.com/office/drawing/2014/main" id="{79655589-3BCD-C2E4-33E7-FD6FFC6EEE1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0686" y="1928614"/>
              <a:ext cx="991321" cy="1206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AC7FE6-244A-B68F-90C5-995898F680D2}"/>
              </a:ext>
            </a:extLst>
          </p:cNvPr>
          <p:cNvGrpSpPr/>
          <p:nvPr/>
        </p:nvGrpSpPr>
        <p:grpSpPr>
          <a:xfrm>
            <a:off x="288832" y="3948879"/>
            <a:ext cx="2646989" cy="1936711"/>
            <a:chOff x="110611" y="3989850"/>
            <a:chExt cx="2646989" cy="1936711"/>
          </a:xfrm>
        </p:grpSpPr>
        <p:sp>
          <p:nvSpPr>
            <p:cNvPr id="33" name="Google Shape;178;p19">
              <a:extLst>
                <a:ext uri="{FF2B5EF4-FFF2-40B4-BE49-F238E27FC236}">
                  <a16:creationId xmlns:a16="http://schemas.microsoft.com/office/drawing/2014/main" id="{9B66359F-A1C9-85B9-B398-9862A2C10DC4}"/>
                </a:ext>
              </a:extLst>
            </p:cNvPr>
            <p:cNvSpPr txBox="1"/>
            <p:nvPr/>
          </p:nvSpPr>
          <p:spPr>
            <a:xfrm>
              <a:off x="110611" y="3989850"/>
              <a:ext cx="2646989" cy="193671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Speech</a:t>
              </a:r>
              <a:endPara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6" name="Google Shape;181;p19">
              <a:extLst>
                <a:ext uri="{FF2B5EF4-FFF2-40B4-BE49-F238E27FC236}">
                  <a16:creationId xmlns:a16="http://schemas.microsoft.com/office/drawing/2014/main" id="{1AC1B5D8-9593-22E2-4A88-09817310A1D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5748" y="4507339"/>
              <a:ext cx="991321" cy="1206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ADB1E9-94CE-FD13-625E-2B4B487E791A}"/>
              </a:ext>
            </a:extLst>
          </p:cNvPr>
          <p:cNvGrpSpPr/>
          <p:nvPr/>
        </p:nvGrpSpPr>
        <p:grpSpPr>
          <a:xfrm>
            <a:off x="3124200" y="3938890"/>
            <a:ext cx="2631388" cy="1936711"/>
            <a:chOff x="3164561" y="3989850"/>
            <a:chExt cx="2631388" cy="1936711"/>
          </a:xfrm>
        </p:grpSpPr>
        <p:sp>
          <p:nvSpPr>
            <p:cNvPr id="32" name="Google Shape;177;p19">
              <a:extLst>
                <a:ext uri="{FF2B5EF4-FFF2-40B4-BE49-F238E27FC236}">
                  <a16:creationId xmlns:a16="http://schemas.microsoft.com/office/drawing/2014/main" id="{8FB7523D-D9B9-E872-72EE-734E85E53F0B}"/>
                </a:ext>
              </a:extLst>
            </p:cNvPr>
            <p:cNvSpPr txBox="1"/>
            <p:nvPr/>
          </p:nvSpPr>
          <p:spPr>
            <a:xfrm>
              <a:off x="3164561" y="3989850"/>
              <a:ext cx="2631388" cy="19367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Biomedical</a:t>
              </a:r>
              <a:endParaRPr sz="26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7" name="Google Shape;182;p19">
              <a:extLst>
                <a:ext uri="{FF2B5EF4-FFF2-40B4-BE49-F238E27FC236}">
                  <a16:creationId xmlns:a16="http://schemas.microsoft.com/office/drawing/2014/main" id="{F118B7D1-6470-2E52-878B-7697E0693E5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0698" y="4507339"/>
              <a:ext cx="991321" cy="1206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6250E2-7D09-E6EB-0789-D9F31DE9ECE7}"/>
              </a:ext>
            </a:extLst>
          </p:cNvPr>
          <p:cNvGrpSpPr/>
          <p:nvPr/>
        </p:nvGrpSpPr>
        <p:grpSpPr>
          <a:xfrm>
            <a:off x="6024275" y="1840211"/>
            <a:ext cx="2646989" cy="1936711"/>
            <a:chOff x="6197636" y="1428750"/>
            <a:chExt cx="2646989" cy="1936711"/>
          </a:xfrm>
        </p:grpSpPr>
        <p:sp>
          <p:nvSpPr>
            <p:cNvPr id="38" name="Google Shape;183;p19">
              <a:extLst>
                <a:ext uri="{FF2B5EF4-FFF2-40B4-BE49-F238E27FC236}">
                  <a16:creationId xmlns:a16="http://schemas.microsoft.com/office/drawing/2014/main" id="{B4EAB221-E6C6-8C18-52A9-B81C5A3BA4D5}"/>
                </a:ext>
              </a:extLst>
            </p:cNvPr>
            <p:cNvSpPr txBox="1"/>
            <p:nvPr/>
          </p:nvSpPr>
          <p:spPr>
            <a:xfrm>
              <a:off x="6197636" y="1428750"/>
              <a:ext cx="2646989" cy="19367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Reinf. Learning</a:t>
              </a:r>
              <a:endPara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0" name="Google Shape;185;p19">
              <a:extLst>
                <a:ext uri="{FF2B5EF4-FFF2-40B4-BE49-F238E27FC236}">
                  <a16:creationId xmlns:a16="http://schemas.microsoft.com/office/drawing/2014/main" id="{29246FED-66D2-E426-CEA6-2C3AB0EF3E2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61748" y="1928614"/>
              <a:ext cx="991321" cy="1206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7DC97A-718A-E19D-E0EF-BDC9AE9380CE}"/>
              </a:ext>
            </a:extLst>
          </p:cNvPr>
          <p:cNvGrpSpPr/>
          <p:nvPr/>
        </p:nvGrpSpPr>
        <p:grpSpPr>
          <a:xfrm>
            <a:off x="6024275" y="3939108"/>
            <a:ext cx="2646989" cy="1936711"/>
            <a:chOff x="6206611" y="3989850"/>
            <a:chExt cx="2646989" cy="1936711"/>
          </a:xfrm>
        </p:grpSpPr>
        <p:sp>
          <p:nvSpPr>
            <p:cNvPr id="39" name="Google Shape;184;p19">
              <a:extLst>
                <a:ext uri="{FF2B5EF4-FFF2-40B4-BE49-F238E27FC236}">
                  <a16:creationId xmlns:a16="http://schemas.microsoft.com/office/drawing/2014/main" id="{498CB729-08B9-A7A3-7042-3F23970E6075}"/>
                </a:ext>
              </a:extLst>
            </p:cNvPr>
            <p:cNvSpPr txBox="1"/>
            <p:nvPr/>
          </p:nvSpPr>
          <p:spPr>
            <a:xfrm>
              <a:off x="6206611" y="3989850"/>
              <a:ext cx="2646989" cy="193671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Graphs/Science</a:t>
              </a:r>
              <a:endPara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1" name="Google Shape;186;p19">
              <a:extLst>
                <a:ext uri="{FF2B5EF4-FFF2-40B4-BE49-F238E27FC236}">
                  <a16:creationId xmlns:a16="http://schemas.microsoft.com/office/drawing/2014/main" id="{3C9BF68B-32E0-EF16-D260-2119ACD4BE1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61748" y="4507339"/>
              <a:ext cx="991321" cy="1206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object 5">
            <a:extLst>
              <a:ext uri="{FF2B5EF4-FFF2-40B4-BE49-F238E27FC236}">
                <a16:creationId xmlns:a16="http://schemas.microsoft.com/office/drawing/2014/main" id="{96122B83-81CF-A87C-9330-B8E49031793D}"/>
              </a:ext>
            </a:extLst>
          </p:cNvPr>
          <p:cNvGrpSpPr/>
          <p:nvPr/>
        </p:nvGrpSpPr>
        <p:grpSpPr>
          <a:xfrm>
            <a:off x="4347819" y="838548"/>
            <a:ext cx="1551498" cy="872678"/>
            <a:chOff x="2486635" y="2152347"/>
            <a:chExt cx="2960351" cy="1878996"/>
          </a:xfrm>
        </p:grpSpPr>
        <p:pic>
          <p:nvPicPr>
            <p:cNvPr id="50" name="object 6">
              <a:extLst>
                <a:ext uri="{FF2B5EF4-FFF2-40B4-BE49-F238E27FC236}">
                  <a16:creationId xmlns:a16="http://schemas.microsoft.com/office/drawing/2014/main" id="{9384DBEF-C9BF-7740-4284-C6662C8AADA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6635" y="2152347"/>
              <a:ext cx="1893525" cy="1878996"/>
            </a:xfrm>
            <a:prstGeom prst="rect">
              <a:avLst/>
            </a:prstGeom>
          </p:spPr>
        </p:pic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27FB6E95-F295-48EC-168F-FD3FC39D6AF9}"/>
                </a:ext>
              </a:extLst>
            </p:cNvPr>
            <p:cNvSpPr/>
            <p:nvPr/>
          </p:nvSpPr>
          <p:spPr>
            <a:xfrm rot="16200000">
              <a:off x="5070701" y="2715416"/>
              <a:ext cx="346810" cy="405761"/>
            </a:xfrm>
            <a:custGeom>
              <a:avLst/>
              <a:gdLst/>
              <a:ahLst/>
              <a:cxnLst/>
              <a:rect l="l" t="t" r="r" b="b"/>
              <a:pathLst>
                <a:path w="337820" h="416560">
                  <a:moveTo>
                    <a:pt x="253163" y="0"/>
                  </a:moveTo>
                  <a:lnTo>
                    <a:pt x="168776" y="84387"/>
                  </a:lnTo>
                  <a:lnTo>
                    <a:pt x="84387" y="0"/>
                  </a:lnTo>
                  <a:lnTo>
                    <a:pt x="84387" y="247462"/>
                  </a:lnTo>
                  <a:lnTo>
                    <a:pt x="0" y="247462"/>
                  </a:lnTo>
                  <a:lnTo>
                    <a:pt x="168776" y="416237"/>
                  </a:lnTo>
                  <a:lnTo>
                    <a:pt x="337552" y="247462"/>
                  </a:lnTo>
                  <a:lnTo>
                    <a:pt x="253163" y="247462"/>
                  </a:lnTo>
                  <a:lnTo>
                    <a:pt x="253163" y="0"/>
                  </a:lnTo>
                  <a:close/>
                </a:path>
              </a:pathLst>
            </a:custGeom>
            <a:solidFill>
              <a:srgbClr val="C4BD97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</p:grpSp>
      <p:pic>
        <p:nvPicPr>
          <p:cNvPr id="54" name="object 12">
            <a:extLst>
              <a:ext uri="{FF2B5EF4-FFF2-40B4-BE49-F238E27FC236}">
                <a16:creationId xmlns:a16="http://schemas.microsoft.com/office/drawing/2014/main" id="{1A9A5215-12C3-2955-A8B7-CE89B5ACF53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62983" y="1002375"/>
            <a:ext cx="3024178" cy="2998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95D00D2-5EFA-9FD4-C72B-7B6A2B704DAE}"/>
              </a:ext>
            </a:extLst>
          </p:cNvPr>
          <p:cNvSpPr txBox="1"/>
          <p:nvPr/>
        </p:nvSpPr>
        <p:spPr>
          <a:xfrm>
            <a:off x="6750037" y="1302183"/>
            <a:ext cx="200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Input</a:t>
            </a:r>
            <a:r>
              <a:rPr lang="en-US" b="1" spc="-17" dirty="0">
                <a:latin typeface="Calibri"/>
                <a:cs typeface="Calibri"/>
              </a:rPr>
              <a:t> </a:t>
            </a:r>
            <a:r>
              <a:rPr lang="en-US" b="1" spc="-7" dirty="0">
                <a:latin typeface="Calibri"/>
                <a:cs typeface="Calibri"/>
              </a:rPr>
              <a:t>Tokens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63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Attention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170032" y="792789"/>
            <a:ext cx="4836331" cy="342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At the heart of the Transformer lies the simple attention mechanism.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Goal of attention mechanism is to take each words (tokens) as shown in figure and create a representation that that contains information from the other relevant parts (other words/ tokens).</a:t>
            </a:r>
            <a:br>
              <a:rPr lang="en-US" sz="2000" dirty="0">
                <a:ea typeface="+mn-ea"/>
                <a:cs typeface="+mn-cs"/>
              </a:rPr>
            </a:br>
            <a:r>
              <a:rPr lang="en-US" sz="2000" dirty="0">
                <a:ea typeface="+mn-ea"/>
                <a:cs typeface="+mn-cs"/>
              </a:rPr>
              <a:t>(Creates a contextualized representation for each input token)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3ACE4-63F8-2189-40DB-B962DF347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852" y="1630683"/>
            <a:ext cx="2209694" cy="1756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3ADB5-D13F-023E-0B52-A5CD38DD55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755"/>
          <a:stretch/>
        </p:blipFill>
        <p:spPr>
          <a:xfrm>
            <a:off x="5212276" y="4920317"/>
            <a:ext cx="1511165" cy="1814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70D6B-7D47-1343-445D-562B2941B85F}"/>
              </a:ext>
            </a:extLst>
          </p:cNvPr>
          <p:cNvSpPr txBox="1"/>
          <p:nvPr/>
        </p:nvSpPr>
        <p:spPr>
          <a:xfrm>
            <a:off x="5135417" y="4578135"/>
            <a:ext cx="15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F8F20-7739-48FF-A32F-D7E181D4BF63}"/>
              </a:ext>
            </a:extLst>
          </p:cNvPr>
          <p:cNvSpPr txBox="1"/>
          <p:nvPr/>
        </p:nvSpPr>
        <p:spPr>
          <a:xfrm>
            <a:off x="6735794" y="5437979"/>
            <a:ext cx="189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EA2E8A-8928-4935-CF4E-0B90AAE1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829" y="3381563"/>
            <a:ext cx="3728731" cy="70606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1" dirty="0"/>
              <a:t>In natural language processing:</a:t>
            </a:r>
          </a:p>
          <a:p>
            <a:pPr marL="0" indent="0">
              <a:buNone/>
            </a:pPr>
            <a:r>
              <a:rPr lang="en-US" sz="1800" dirty="0"/>
              <a:t>The quick </a:t>
            </a:r>
            <a:r>
              <a:rPr lang="en-US" sz="1800" u="sng" dirty="0">
                <a:solidFill>
                  <a:srgbClr val="FF0000"/>
                </a:solidFill>
              </a:rPr>
              <a:t>brown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u="sng" dirty="0">
                <a:solidFill>
                  <a:srgbClr val="FF0000"/>
                </a:solidFill>
              </a:rPr>
              <a:t>fox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jumps over the lazy dog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D6EB5F-C2C0-9445-9BA6-D69B904AF706}"/>
              </a:ext>
            </a:extLst>
          </p:cNvPr>
          <p:cNvCxnSpPr/>
          <p:nvPr/>
        </p:nvCxnSpPr>
        <p:spPr>
          <a:xfrm flipV="1">
            <a:off x="5579225" y="3949700"/>
            <a:ext cx="243725" cy="7175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AF8B65-F837-6D8F-064E-A52510387048}"/>
              </a:ext>
            </a:extLst>
          </p:cNvPr>
          <p:cNvCxnSpPr>
            <a:cxnSpLocks/>
          </p:cNvCxnSpPr>
          <p:nvPr/>
        </p:nvCxnSpPr>
        <p:spPr>
          <a:xfrm flipV="1">
            <a:off x="5760619" y="3956633"/>
            <a:ext cx="506139" cy="63082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58025-2548-F62D-2B7C-2616B2834251}"/>
              </a:ext>
            </a:extLst>
          </p:cNvPr>
          <p:cNvCxnSpPr>
            <a:cxnSpLocks/>
          </p:cNvCxnSpPr>
          <p:nvPr/>
        </p:nvCxnSpPr>
        <p:spPr>
          <a:xfrm flipH="1" flipV="1">
            <a:off x="6443425" y="3956633"/>
            <a:ext cx="953262" cy="14813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075DE2-5C3F-6573-3E38-B63605E305CF}"/>
              </a:ext>
            </a:extLst>
          </p:cNvPr>
          <p:cNvCxnSpPr>
            <a:cxnSpLocks/>
          </p:cNvCxnSpPr>
          <p:nvPr/>
        </p:nvCxnSpPr>
        <p:spPr>
          <a:xfrm flipH="1" flipV="1">
            <a:off x="6852496" y="3956633"/>
            <a:ext cx="720858" cy="14956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F423568-3034-E57A-3B73-AF5629F01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55" y="4947467"/>
            <a:ext cx="2627219" cy="16943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699B53-BD9E-37D8-5856-9ACF6ADC7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348" y="4972146"/>
            <a:ext cx="2272386" cy="9603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8DAC20-5445-3008-E5D8-A86744AA4342}"/>
              </a:ext>
            </a:extLst>
          </p:cNvPr>
          <p:cNvSpPr txBox="1"/>
          <p:nvPr/>
        </p:nvSpPr>
        <p:spPr>
          <a:xfrm>
            <a:off x="299374" y="4209488"/>
            <a:ext cx="18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Think of Dot product!!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45B3805-E44F-37C7-DF0A-515CD2320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087" y="62453"/>
            <a:ext cx="2406140" cy="13406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98FF3E-A725-7CA0-B362-4131D1D47E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944" y="4229070"/>
            <a:ext cx="2407336" cy="5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3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2428</Words>
  <Application>Microsoft Office PowerPoint</Application>
  <PresentationFormat>On-screen Show (4:3)</PresentationFormat>
  <Paragraphs>355</Paragraphs>
  <Slides>40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-apple-system</vt:lpstr>
      <vt:lpstr>Arial</vt:lpstr>
      <vt:lpstr>Arial Narrow</vt:lpstr>
      <vt:lpstr>Calibri</vt:lpstr>
      <vt:lpstr>Cambria Math</vt:lpstr>
      <vt:lpstr>CMSSBX10</vt:lpstr>
      <vt:lpstr>Gill Sans MT</vt:lpstr>
      <vt:lpstr>Google Sans</vt:lpstr>
      <vt:lpstr>Lucida Console</vt:lpstr>
      <vt:lpstr>Quicksand</vt:lpstr>
      <vt:lpstr>Segoe UI 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Cross-modal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Homogeneous Multimodal Fusion</vt:lpstr>
      <vt:lpstr>Heterogeneous Fusion for Vision Transformers (e.g., 3D object detection based on point cloud and 2D image</vt:lpstr>
      <vt:lpstr>Some other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PowerPoint Presentation</vt:lpstr>
      <vt:lpstr>How attention is calculated</vt:lpstr>
      <vt:lpstr>Vectorization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Default</dc:creator>
  <cp:lastModifiedBy>alan devkota</cp:lastModifiedBy>
  <cp:revision>21</cp:revision>
  <dcterms:created xsi:type="dcterms:W3CDTF">2014-03-25T18:01:38Z</dcterms:created>
  <dcterms:modified xsi:type="dcterms:W3CDTF">2023-10-10T01:20:11Z</dcterms:modified>
</cp:coreProperties>
</file>